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77"/>
  </p:notesMasterIdLst>
  <p:handoutMasterIdLst>
    <p:handoutMasterId r:id="rId78"/>
  </p:handoutMasterIdLst>
  <p:sldIdLst>
    <p:sldId id="458" r:id="rId2"/>
    <p:sldId id="515" r:id="rId3"/>
    <p:sldId id="517" r:id="rId4"/>
    <p:sldId id="516" r:id="rId5"/>
    <p:sldId id="520" r:id="rId6"/>
    <p:sldId id="502" r:id="rId7"/>
    <p:sldId id="504" r:id="rId8"/>
    <p:sldId id="503" r:id="rId9"/>
    <p:sldId id="505" r:id="rId10"/>
    <p:sldId id="506" r:id="rId11"/>
    <p:sldId id="507" r:id="rId12"/>
    <p:sldId id="508" r:id="rId13"/>
    <p:sldId id="572" r:id="rId14"/>
    <p:sldId id="509" r:id="rId15"/>
    <p:sldId id="510" r:id="rId16"/>
    <p:sldId id="511" r:id="rId17"/>
    <p:sldId id="512" r:id="rId18"/>
    <p:sldId id="513" r:id="rId19"/>
    <p:sldId id="575" r:id="rId20"/>
    <p:sldId id="534" r:id="rId21"/>
    <p:sldId id="535" r:id="rId22"/>
    <p:sldId id="546" r:id="rId23"/>
    <p:sldId id="547" r:id="rId24"/>
    <p:sldId id="548" r:id="rId25"/>
    <p:sldId id="549" r:id="rId26"/>
    <p:sldId id="550" r:id="rId27"/>
    <p:sldId id="551" r:id="rId28"/>
    <p:sldId id="552" r:id="rId29"/>
    <p:sldId id="553" r:id="rId30"/>
    <p:sldId id="554" r:id="rId31"/>
    <p:sldId id="574" r:id="rId32"/>
    <p:sldId id="555" r:id="rId33"/>
    <p:sldId id="556" r:id="rId34"/>
    <p:sldId id="557" r:id="rId35"/>
    <p:sldId id="558" r:id="rId36"/>
    <p:sldId id="561" r:id="rId37"/>
    <p:sldId id="562" r:id="rId38"/>
    <p:sldId id="563" r:id="rId39"/>
    <p:sldId id="564" r:id="rId40"/>
    <p:sldId id="565" r:id="rId41"/>
    <p:sldId id="566" r:id="rId42"/>
    <p:sldId id="567" r:id="rId43"/>
    <p:sldId id="568" r:id="rId44"/>
    <p:sldId id="569" r:id="rId45"/>
    <p:sldId id="533" r:id="rId46"/>
    <p:sldId id="514" r:id="rId47"/>
    <p:sldId id="521" r:id="rId48"/>
    <p:sldId id="570" r:id="rId49"/>
    <p:sldId id="528" r:id="rId50"/>
    <p:sldId id="530" r:id="rId51"/>
    <p:sldId id="571" r:id="rId52"/>
    <p:sldId id="580" r:id="rId53"/>
    <p:sldId id="576" r:id="rId54"/>
    <p:sldId id="577" r:id="rId55"/>
    <p:sldId id="578" r:id="rId56"/>
    <p:sldId id="579" r:id="rId57"/>
    <p:sldId id="581" r:id="rId58"/>
    <p:sldId id="582" r:id="rId59"/>
    <p:sldId id="583" r:id="rId60"/>
    <p:sldId id="584" r:id="rId61"/>
    <p:sldId id="585" r:id="rId62"/>
    <p:sldId id="586" r:id="rId63"/>
    <p:sldId id="587" r:id="rId64"/>
    <p:sldId id="588" r:id="rId65"/>
    <p:sldId id="536" r:id="rId66"/>
    <p:sldId id="537" r:id="rId67"/>
    <p:sldId id="538" r:id="rId68"/>
    <p:sldId id="539" r:id="rId69"/>
    <p:sldId id="540" r:id="rId70"/>
    <p:sldId id="541" r:id="rId71"/>
    <p:sldId id="542" r:id="rId72"/>
    <p:sldId id="543" r:id="rId73"/>
    <p:sldId id="544" r:id="rId74"/>
    <p:sldId id="545" r:id="rId75"/>
    <p:sldId id="529" r:id="rId76"/>
  </p:sldIdLst>
  <p:sldSz cx="9144000" cy="6858000" type="screen4x3"/>
  <p:notesSz cx="7104063" cy="10234613"/>
  <p:defaultTextStyle>
    <a:defPPr>
      <a:defRPr lang="en-US"/>
    </a:defPPr>
    <a:lvl1pPr algn="l" rtl="0" fontAlgn="base">
      <a:spcBef>
        <a:spcPct val="0"/>
      </a:spcBef>
      <a:spcAft>
        <a:spcPct val="0"/>
      </a:spcAft>
      <a:defRPr sz="20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0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0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0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0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0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0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0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0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515">
          <p15:clr>
            <a:srgbClr val="A4A3A4"/>
          </p15:clr>
        </p15:guide>
        <p15:guide id="2" orient="horz" pos="40">
          <p15:clr>
            <a:srgbClr val="A4A3A4"/>
          </p15:clr>
        </p15:guide>
        <p15:guide id="3" orient="horz" pos="1199">
          <p15:clr>
            <a:srgbClr val="A4A3A4"/>
          </p15:clr>
        </p15:guide>
        <p15:guide id="4" orient="horz" pos="4274">
          <p15:clr>
            <a:srgbClr val="A4A3A4"/>
          </p15:clr>
        </p15:guide>
        <p15:guide id="5" pos="412">
          <p15:clr>
            <a:srgbClr val="A4A3A4"/>
          </p15:clr>
        </p15:guide>
        <p15:guide id="6" pos="567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66"/>
    <a:srgbClr val="C0C0C0"/>
    <a:srgbClr val="000099"/>
    <a:srgbClr val="003399"/>
    <a:srgbClr val="0000FF"/>
    <a:srgbClr val="FF9999"/>
    <a:srgbClr val="F5F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5" autoAdjust="0"/>
    <p:restoredTop sz="87077" autoAdjust="0"/>
  </p:normalViewPr>
  <p:slideViewPr>
    <p:cSldViewPr snapToGrid="0">
      <p:cViewPr varScale="1">
        <p:scale>
          <a:sx n="74" d="100"/>
          <a:sy n="74" d="100"/>
        </p:scale>
        <p:origin x="1443" y="36"/>
      </p:cViewPr>
      <p:guideLst>
        <p:guide orient="horz" pos="2515"/>
        <p:guide orient="horz" pos="40"/>
        <p:guide orient="horz" pos="1199"/>
        <p:guide orient="horz" pos="4274"/>
        <p:guide pos="412"/>
        <p:guide pos="56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1" d="100"/>
          <a:sy n="71" d="100"/>
        </p:scale>
        <p:origin x="-2899" y="-77"/>
      </p:cViewPr>
      <p:guideLst>
        <p:guide orient="horz" pos="3224"/>
        <p:guide pos="2238"/>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r>
              <a:rPr lang="en-US"/>
              <a:t>asdkkajkdj</a:t>
            </a:r>
          </a:p>
        </p:txBody>
      </p:sp>
      <p:sp>
        <p:nvSpPr>
          <p:cNvPr id="25603" name="Rectangle 3"/>
          <p:cNvSpPr>
            <a:spLocks noGrp="1" noChangeArrowheads="1"/>
          </p:cNvSpPr>
          <p:nvPr>
            <p:ph type="dt" sz="quarter" idx="1"/>
          </p:nvPr>
        </p:nvSpPr>
        <p:spPr bwMode="auto">
          <a:xfrm>
            <a:off x="4023786" y="0"/>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endParaRPr lang="en-US"/>
          </a:p>
        </p:txBody>
      </p:sp>
      <p:sp>
        <p:nvSpPr>
          <p:cNvPr id="25604" name="Rectangle 4"/>
          <p:cNvSpPr>
            <a:spLocks noGrp="1" noChangeArrowheads="1"/>
          </p:cNvSpPr>
          <p:nvPr>
            <p:ph type="ftr" sz="quarter" idx="2"/>
          </p:nvPr>
        </p:nvSpPr>
        <p:spPr bwMode="auto">
          <a:xfrm>
            <a:off x="0" y="9721868"/>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endParaRPr lang="en-US"/>
          </a:p>
        </p:txBody>
      </p:sp>
      <p:sp>
        <p:nvSpPr>
          <p:cNvPr id="25605" name="Rectangle 5"/>
          <p:cNvSpPr>
            <a:spLocks noGrp="1" noChangeArrowheads="1"/>
          </p:cNvSpPr>
          <p:nvPr>
            <p:ph type="sldNum" sz="quarter" idx="3"/>
          </p:nvPr>
        </p:nvSpPr>
        <p:spPr bwMode="auto">
          <a:xfrm>
            <a:off x="4023786" y="9721868"/>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fld id="{F9084D51-0132-49B5-BE8A-2457CF958F30}" type="slidenum">
              <a:rPr lang="en-US"/>
              <a:pPr/>
              <a:t>‹#›</a:t>
            </a:fld>
            <a:endParaRPr lang="en-US"/>
          </a:p>
        </p:txBody>
      </p:sp>
    </p:spTree>
    <p:extLst>
      <p:ext uri="{BB962C8B-B14F-4D97-AF65-F5344CB8AC3E}">
        <p14:creationId xmlns:p14="http://schemas.microsoft.com/office/powerpoint/2010/main" val="423453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r>
              <a:rPr lang="en-US"/>
              <a:t>asdkkajkdj</a:t>
            </a:r>
          </a:p>
        </p:txBody>
      </p:sp>
      <p:sp>
        <p:nvSpPr>
          <p:cNvPr id="3075" name="Rectangle 3"/>
          <p:cNvSpPr>
            <a:spLocks noGrp="1" noChangeArrowheads="1"/>
          </p:cNvSpPr>
          <p:nvPr>
            <p:ph type="dt" idx="1"/>
          </p:nvPr>
        </p:nvSpPr>
        <p:spPr bwMode="auto">
          <a:xfrm>
            <a:off x="4023786" y="0"/>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995363" y="768350"/>
            <a:ext cx="5114925"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10715" y="4861781"/>
            <a:ext cx="5682634" cy="460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9721868"/>
            <a:ext cx="3078736" cy="51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endParaRPr lang="en-US"/>
          </a:p>
        </p:txBody>
      </p:sp>
      <p:sp>
        <p:nvSpPr>
          <p:cNvPr id="2" name="Slide Number Placeholder 1"/>
          <p:cNvSpPr>
            <a:spLocks noGrp="1"/>
          </p:cNvSpPr>
          <p:nvPr>
            <p:ph type="sldNum" sz="quarter" idx="5"/>
          </p:nvPr>
        </p:nvSpPr>
        <p:spPr>
          <a:xfrm>
            <a:off x="4023786" y="9721868"/>
            <a:ext cx="3078736" cy="511054"/>
          </a:xfrm>
          <a:prstGeom prst="rect">
            <a:avLst/>
          </a:prstGeom>
        </p:spPr>
        <p:txBody>
          <a:bodyPr vert="horz" lIns="91440" tIns="45720" rIns="91440" bIns="45720" rtlCol="0" anchor="b"/>
          <a:lstStyle>
            <a:lvl1pPr algn="r">
              <a:defRPr sz="1200"/>
            </a:lvl1pPr>
          </a:lstStyle>
          <a:p>
            <a:fld id="{153CE7CE-AEA1-4915-8AFB-28EC2048B7C8}" type="slidenum">
              <a:rPr lang="hr-HR" smtClean="0"/>
              <a:t>‹#›</a:t>
            </a:fld>
            <a:endParaRPr lang="hr-HR"/>
          </a:p>
        </p:txBody>
      </p:sp>
    </p:spTree>
    <p:extLst>
      <p:ext uri="{BB962C8B-B14F-4D97-AF65-F5344CB8AC3E}">
        <p14:creationId xmlns:p14="http://schemas.microsoft.com/office/powerpoint/2010/main" val="589546600"/>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endParaRPr lang="hr-H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extLst>
      <p:ext uri="{BB962C8B-B14F-4D97-AF65-F5344CB8AC3E}">
        <p14:creationId xmlns:p14="http://schemas.microsoft.com/office/powerpoint/2010/main" val="2429091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extLst>
      <p:ext uri="{BB962C8B-B14F-4D97-AF65-F5344CB8AC3E}">
        <p14:creationId xmlns:p14="http://schemas.microsoft.com/office/powerpoint/2010/main" val="102454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153CE7CE-AEA1-4915-8AFB-28EC2048B7C8}" type="slidenum">
              <a:rPr lang="hr-HR" smtClean="0"/>
              <a:t>22</a:t>
            </a:fld>
            <a:endParaRPr lang="hr-HR"/>
          </a:p>
        </p:txBody>
      </p:sp>
    </p:spTree>
    <p:extLst>
      <p:ext uri="{BB962C8B-B14F-4D97-AF65-F5344CB8AC3E}">
        <p14:creationId xmlns:p14="http://schemas.microsoft.com/office/powerpoint/2010/main" val="299618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Date Placeholder 3"/>
          <p:cNvSpPr>
            <a:spLocks noGrp="1"/>
          </p:cNvSpPr>
          <p:nvPr>
            <p:ph type="dt" idx="10"/>
          </p:nvPr>
        </p:nvSpPr>
        <p:spPr/>
        <p:txBody>
          <a:bodyPr/>
          <a:lstStyle/>
          <a:p>
            <a:pPr>
              <a:defRPr/>
            </a:pPr>
            <a:fld id="{852AB9D7-04E0-4C16-8A6C-6AD2ACD47405}" type="datetime1">
              <a:rPr lang="hr-HR" smtClean="0"/>
              <a:pPr>
                <a:defRPr/>
              </a:pPr>
              <a:t>13.11.2025.</a:t>
            </a:fld>
            <a:endParaRPr lang="hr-HR"/>
          </a:p>
        </p:txBody>
      </p:sp>
      <p:sp>
        <p:nvSpPr>
          <p:cNvPr id="5" name="Slide Number Placeholder 4"/>
          <p:cNvSpPr>
            <a:spLocks noGrp="1"/>
          </p:cNvSpPr>
          <p:nvPr>
            <p:ph type="sldNum" sz="quarter" idx="11"/>
          </p:nvPr>
        </p:nvSpPr>
        <p:spPr/>
        <p:txBody>
          <a:bodyPr/>
          <a:lstStyle/>
          <a:p>
            <a:pPr>
              <a:defRPr/>
            </a:pPr>
            <a:fld id="{63B26FBA-C4E2-47AC-AD81-74916CD3800D}" type="slidenum">
              <a:rPr lang="hr-HR" smtClean="0"/>
              <a:pPr>
                <a:defRPr/>
              </a:pPr>
              <a:t>40</a:t>
            </a:fld>
            <a:endParaRPr lang="hr-HR"/>
          </a:p>
        </p:txBody>
      </p:sp>
    </p:spTree>
    <p:extLst>
      <p:ext uri="{BB962C8B-B14F-4D97-AF65-F5344CB8AC3E}">
        <p14:creationId xmlns:p14="http://schemas.microsoft.com/office/powerpoint/2010/main" val="3382791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Date Placeholder 3"/>
          <p:cNvSpPr>
            <a:spLocks noGrp="1"/>
          </p:cNvSpPr>
          <p:nvPr>
            <p:ph type="dt" idx="10"/>
          </p:nvPr>
        </p:nvSpPr>
        <p:spPr/>
        <p:txBody>
          <a:bodyPr/>
          <a:lstStyle/>
          <a:p>
            <a:pPr>
              <a:defRPr/>
            </a:pPr>
            <a:fld id="{852AB9D7-04E0-4C16-8A6C-6AD2ACD47405}" type="datetime1">
              <a:rPr lang="hr-HR" smtClean="0"/>
              <a:pPr>
                <a:defRPr/>
              </a:pPr>
              <a:t>13.11.2025.</a:t>
            </a:fld>
            <a:endParaRPr lang="hr-HR"/>
          </a:p>
        </p:txBody>
      </p:sp>
      <p:sp>
        <p:nvSpPr>
          <p:cNvPr id="5" name="Slide Number Placeholder 4"/>
          <p:cNvSpPr>
            <a:spLocks noGrp="1"/>
          </p:cNvSpPr>
          <p:nvPr>
            <p:ph type="sldNum" sz="quarter" idx="11"/>
          </p:nvPr>
        </p:nvSpPr>
        <p:spPr/>
        <p:txBody>
          <a:bodyPr/>
          <a:lstStyle/>
          <a:p>
            <a:pPr>
              <a:defRPr/>
            </a:pPr>
            <a:fld id="{63B26FBA-C4E2-47AC-AD81-74916CD3800D}" type="slidenum">
              <a:rPr lang="hr-HR" smtClean="0"/>
              <a:pPr>
                <a:defRPr/>
              </a:pPr>
              <a:t>41</a:t>
            </a:fld>
            <a:endParaRPr lang="hr-HR"/>
          </a:p>
        </p:txBody>
      </p:sp>
    </p:spTree>
    <p:extLst>
      <p:ext uri="{BB962C8B-B14F-4D97-AF65-F5344CB8AC3E}">
        <p14:creationId xmlns:p14="http://schemas.microsoft.com/office/powerpoint/2010/main" val="387810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Date Placeholder 3"/>
          <p:cNvSpPr>
            <a:spLocks noGrp="1"/>
          </p:cNvSpPr>
          <p:nvPr>
            <p:ph type="dt" idx="10"/>
          </p:nvPr>
        </p:nvSpPr>
        <p:spPr/>
        <p:txBody>
          <a:bodyPr/>
          <a:lstStyle/>
          <a:p>
            <a:pPr>
              <a:defRPr/>
            </a:pPr>
            <a:fld id="{852AB9D7-04E0-4C16-8A6C-6AD2ACD47405}" type="datetime1">
              <a:rPr lang="hr-HR" smtClean="0"/>
              <a:pPr>
                <a:defRPr/>
              </a:pPr>
              <a:t>13.11.2025.</a:t>
            </a:fld>
            <a:endParaRPr lang="hr-HR"/>
          </a:p>
        </p:txBody>
      </p:sp>
      <p:sp>
        <p:nvSpPr>
          <p:cNvPr id="5" name="Slide Number Placeholder 4"/>
          <p:cNvSpPr>
            <a:spLocks noGrp="1"/>
          </p:cNvSpPr>
          <p:nvPr>
            <p:ph type="sldNum" sz="quarter" idx="11"/>
          </p:nvPr>
        </p:nvSpPr>
        <p:spPr/>
        <p:txBody>
          <a:bodyPr/>
          <a:lstStyle/>
          <a:p>
            <a:pPr>
              <a:defRPr/>
            </a:pPr>
            <a:fld id="{63B26FBA-C4E2-47AC-AD81-74916CD3800D}" type="slidenum">
              <a:rPr lang="hr-HR" smtClean="0"/>
              <a:pPr>
                <a:defRPr/>
              </a:pPr>
              <a:t>43</a:t>
            </a:fld>
            <a:endParaRPr lang="hr-HR"/>
          </a:p>
        </p:txBody>
      </p:sp>
    </p:spTree>
    <p:extLst>
      <p:ext uri="{BB962C8B-B14F-4D97-AF65-F5344CB8AC3E}">
        <p14:creationId xmlns:p14="http://schemas.microsoft.com/office/powerpoint/2010/main" val="2272712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r>
              <a:rPr lang="hr-HR" dirty="0" smtClean="0"/>
              <a:t>prikaz</a:t>
            </a:r>
            <a:endParaRPr lang="hr-HR" dirty="0"/>
          </a:p>
        </p:txBody>
      </p:sp>
    </p:spTree>
    <p:extLst>
      <p:ext uri="{BB962C8B-B14F-4D97-AF65-F5344CB8AC3E}">
        <p14:creationId xmlns:p14="http://schemas.microsoft.com/office/powerpoint/2010/main" val="411292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extLst>
      <p:ext uri="{BB962C8B-B14F-4D97-AF65-F5344CB8AC3E}">
        <p14:creationId xmlns:p14="http://schemas.microsoft.com/office/powerpoint/2010/main" val="883745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r>
              <a:rPr lang="hr-HR" dirty="0" smtClean="0"/>
              <a:t>prikaz</a:t>
            </a:r>
            <a:endParaRPr lang="hr-HR" dirty="0"/>
          </a:p>
        </p:txBody>
      </p:sp>
    </p:spTree>
    <p:extLst>
      <p:ext uri="{BB962C8B-B14F-4D97-AF65-F5344CB8AC3E}">
        <p14:creationId xmlns:p14="http://schemas.microsoft.com/office/powerpoint/2010/main" val="1421953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r>
              <a:rPr lang="hr-HR" dirty="0" smtClean="0"/>
              <a:t>prikaz</a:t>
            </a:r>
            <a:endParaRPr lang="hr-HR" dirty="0"/>
          </a:p>
        </p:txBody>
      </p:sp>
    </p:spTree>
    <p:extLst>
      <p:ext uri="{BB962C8B-B14F-4D97-AF65-F5344CB8AC3E}">
        <p14:creationId xmlns:p14="http://schemas.microsoft.com/office/powerpoint/2010/main" val="1552394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r>
              <a:rPr lang="hr-HR" dirty="0" smtClean="0"/>
              <a:t>prikaz</a:t>
            </a:r>
            <a:endParaRPr lang="hr-HR" dirty="0"/>
          </a:p>
        </p:txBody>
      </p:sp>
    </p:spTree>
    <p:extLst>
      <p:ext uri="{BB962C8B-B14F-4D97-AF65-F5344CB8AC3E}">
        <p14:creationId xmlns:p14="http://schemas.microsoft.com/office/powerpoint/2010/main" val="419205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r>
              <a:rPr lang="hr-HR" dirty="0" smtClean="0"/>
              <a:t>prikaz</a:t>
            </a:r>
            <a:endParaRPr lang="hr-HR" dirty="0"/>
          </a:p>
        </p:txBody>
      </p:sp>
    </p:spTree>
    <p:extLst>
      <p:ext uri="{BB962C8B-B14F-4D97-AF65-F5344CB8AC3E}">
        <p14:creationId xmlns:p14="http://schemas.microsoft.com/office/powerpoint/2010/main" val="3424005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153CE7CE-AEA1-4915-8AFB-28EC2048B7C8}" type="slidenum">
              <a:rPr lang="hr-HR" smtClean="0"/>
              <a:t>65</a:t>
            </a:fld>
            <a:endParaRPr lang="hr-HR"/>
          </a:p>
        </p:txBody>
      </p:sp>
    </p:spTree>
    <p:extLst>
      <p:ext uri="{BB962C8B-B14F-4D97-AF65-F5344CB8AC3E}">
        <p14:creationId xmlns:p14="http://schemas.microsoft.com/office/powerpoint/2010/main" val="915779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0" i="0" kern="1200" dirty="0" smtClean="0">
                <a:solidFill>
                  <a:schemeClr val="tx1"/>
                </a:solidFill>
                <a:effectLst/>
                <a:latin typeface="Arial" charset="0"/>
                <a:ea typeface="+mn-ea"/>
                <a:cs typeface="Arial" charset="0"/>
              </a:rPr>
              <a:t>Objesiti barometar na konopac kako bi se stvorilo njihalo, zatim koristiti njihalo za mjerenje jačine Zemljine gravitacije na vrhu i dnu zgrade i izračunati visinu zgrade iz razlike između ta dva mjerenja.</a:t>
            </a:r>
            <a:endParaRPr lang="hr-HR" dirty="0"/>
          </a:p>
        </p:txBody>
      </p:sp>
      <p:sp>
        <p:nvSpPr>
          <p:cNvPr id="4" name="Slide Number Placeholder 3"/>
          <p:cNvSpPr>
            <a:spLocks noGrp="1"/>
          </p:cNvSpPr>
          <p:nvPr>
            <p:ph type="sldNum" sz="quarter" idx="10"/>
          </p:nvPr>
        </p:nvSpPr>
        <p:spPr/>
        <p:txBody>
          <a:bodyPr/>
          <a:lstStyle/>
          <a:p>
            <a:fld id="{153CE7CE-AEA1-4915-8AFB-28EC2048B7C8}" type="slidenum">
              <a:rPr lang="hr-HR" smtClean="0"/>
              <a:t>71</a:t>
            </a:fld>
            <a:endParaRPr lang="hr-HR"/>
          </a:p>
        </p:txBody>
      </p:sp>
    </p:spTree>
    <p:extLst>
      <p:ext uri="{BB962C8B-B14F-4D97-AF65-F5344CB8AC3E}">
        <p14:creationId xmlns:p14="http://schemas.microsoft.com/office/powerpoint/2010/main" val="589839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hr-HR" sz="1200" b="0" i="0" kern="1200" dirty="0" smtClean="0">
                <a:solidFill>
                  <a:schemeClr val="tx1"/>
                </a:solidFill>
                <a:effectLst/>
                <a:latin typeface="Arial" charset="0"/>
                <a:ea typeface="+mn-ea"/>
                <a:cs typeface="Arial" charset="0"/>
              </a:rPr>
              <a:t>Vezivanjem komada uzice za barometar, koji je dug kao visina zgrade, i njihanjem njime poput njihala, te iz perioda njihanja, izračunajte duljinu njihala.</a:t>
            </a:r>
            <a:endParaRPr lang="hr-HR" dirty="0"/>
          </a:p>
        </p:txBody>
      </p:sp>
      <p:sp>
        <p:nvSpPr>
          <p:cNvPr id="4" name="Slide Number Placeholder 3"/>
          <p:cNvSpPr>
            <a:spLocks noGrp="1"/>
          </p:cNvSpPr>
          <p:nvPr>
            <p:ph type="sldNum" sz="quarter" idx="10"/>
          </p:nvPr>
        </p:nvSpPr>
        <p:spPr/>
        <p:txBody>
          <a:bodyPr/>
          <a:lstStyle/>
          <a:p>
            <a:fld id="{153CE7CE-AEA1-4915-8AFB-28EC2048B7C8}" type="slidenum">
              <a:rPr lang="hr-HR" smtClean="0"/>
              <a:t>72</a:t>
            </a:fld>
            <a:endParaRPr lang="hr-HR"/>
          </a:p>
        </p:txBody>
      </p:sp>
    </p:spTree>
    <p:extLst>
      <p:ext uri="{BB962C8B-B14F-4D97-AF65-F5344CB8AC3E}">
        <p14:creationId xmlns:p14="http://schemas.microsoft.com/office/powerpoint/2010/main" val="920229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0" i="0" kern="1200" dirty="0" smtClean="0">
                <a:solidFill>
                  <a:schemeClr val="tx1"/>
                </a:solidFill>
                <a:effectLst/>
                <a:latin typeface="Arial" charset="0"/>
                <a:ea typeface="+mn-ea"/>
                <a:cs typeface="Arial" charset="0"/>
              </a:rPr>
              <a:t>Student je priznao da je znao očekivani „konvencionalni“ odgovor, ali mu je bilo dosta profesorovog „učenja kako razmišljati... umjesto da ga uči </a:t>
            </a:r>
            <a:r>
              <a:rPr lang="hr-HR" sz="1200" b="0" i="0" kern="1200" dirty="0" smtClean="0">
                <a:solidFill>
                  <a:schemeClr val="tx1"/>
                </a:solidFill>
                <a:effectLst/>
                <a:latin typeface="Arial" charset="0"/>
                <a:ea typeface="+mn-ea"/>
                <a:cs typeface="Arial" charset="0"/>
              </a:rPr>
              <a:t>suštini stvari“.</a:t>
            </a:r>
            <a:endParaRPr lang="hr-HR" dirty="0"/>
          </a:p>
        </p:txBody>
      </p:sp>
      <p:sp>
        <p:nvSpPr>
          <p:cNvPr id="4" name="Slide Number Placeholder 3"/>
          <p:cNvSpPr>
            <a:spLocks noGrp="1"/>
          </p:cNvSpPr>
          <p:nvPr>
            <p:ph type="sldNum" sz="quarter" idx="10"/>
          </p:nvPr>
        </p:nvSpPr>
        <p:spPr/>
        <p:txBody>
          <a:bodyPr/>
          <a:lstStyle/>
          <a:p>
            <a:fld id="{153CE7CE-AEA1-4915-8AFB-28EC2048B7C8}" type="slidenum">
              <a:rPr lang="hr-HR" smtClean="0"/>
              <a:t>73</a:t>
            </a:fld>
            <a:endParaRPr lang="hr-HR"/>
          </a:p>
        </p:txBody>
      </p:sp>
    </p:spTree>
    <p:extLst>
      <p:ext uri="{BB962C8B-B14F-4D97-AF65-F5344CB8AC3E}">
        <p14:creationId xmlns:p14="http://schemas.microsoft.com/office/powerpoint/2010/main" val="860769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153CE7CE-AEA1-4915-8AFB-28EC2048B7C8}" type="slidenum">
              <a:rPr lang="hr-HR" smtClean="0"/>
              <a:t>74</a:t>
            </a:fld>
            <a:endParaRPr lang="hr-HR"/>
          </a:p>
        </p:txBody>
      </p:sp>
    </p:spTree>
    <p:extLst>
      <p:ext uri="{BB962C8B-B14F-4D97-AF65-F5344CB8AC3E}">
        <p14:creationId xmlns:p14="http://schemas.microsoft.com/office/powerpoint/2010/main" val="327317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p:txBody>
          <a:bodyPr/>
          <a:lstStyle/>
          <a:p>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Tree>
    <p:extLst>
      <p:ext uri="{BB962C8B-B14F-4D97-AF65-F5344CB8AC3E}">
        <p14:creationId xmlns:p14="http://schemas.microsoft.com/office/powerpoint/2010/main" val="41637731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hr-H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Tree>
    <p:extLst>
      <p:ext uri="{BB962C8B-B14F-4D97-AF65-F5344CB8AC3E}">
        <p14:creationId xmlns:p14="http://schemas.microsoft.com/office/powerpoint/2010/main" val="574419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2"/>
          <p:cNvSpPr>
            <a:spLocks noChangeArrowheads="1"/>
          </p:cNvSpPr>
          <p:nvPr userDrawn="1"/>
        </p:nvSpPr>
        <p:spPr bwMode="auto">
          <a:xfrm>
            <a:off x="0" y="5918200"/>
            <a:ext cx="50673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r-HR"/>
          </a:p>
        </p:txBody>
      </p:sp>
      <p:pic>
        <p:nvPicPr>
          <p:cNvPr id="2" name="Picture 1"/>
          <p:cNvPicPr>
            <a:picLocks noChangeAspect="1"/>
          </p:cNvPicPr>
          <p:nvPr userDrawn="1"/>
        </p:nvPicPr>
        <p:blipFill>
          <a:blip r:embed="rId4"/>
          <a:stretch>
            <a:fillRect/>
          </a:stretch>
        </p:blipFill>
        <p:spPr>
          <a:xfrm>
            <a:off x="482079" y="5961175"/>
            <a:ext cx="1385514" cy="896825"/>
          </a:xfrm>
          <a:prstGeom prst="rect">
            <a:avLst/>
          </a:prstGeom>
        </p:spPr>
      </p:pic>
      <p:pic>
        <p:nvPicPr>
          <p:cNvPr id="3" name="Picture 2"/>
          <p:cNvPicPr>
            <a:picLocks noChangeAspect="1"/>
          </p:cNvPicPr>
          <p:nvPr userDrawn="1"/>
        </p:nvPicPr>
        <p:blipFill>
          <a:blip r:embed="rId5"/>
          <a:stretch>
            <a:fillRect/>
          </a:stretch>
        </p:blipFill>
        <p:spPr>
          <a:xfrm>
            <a:off x="4343634" y="5980970"/>
            <a:ext cx="4772060" cy="866781"/>
          </a:xfrm>
          <a:prstGeom prst="rect">
            <a:avLst/>
          </a:prstGeom>
        </p:spPr>
      </p:pic>
      <p:cxnSp>
        <p:nvCxnSpPr>
          <p:cNvPr id="5" name="Straight Connector 4"/>
          <p:cNvCxnSpPr/>
          <p:nvPr userDrawn="1"/>
        </p:nvCxnSpPr>
        <p:spPr>
          <a:xfrm>
            <a:off x="0" y="598097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7" r:id="rId1"/>
    <p:sldLayoutId id="2147483658" r:id="rId2"/>
  </p:sldLayoutIdLst>
  <p:timing>
    <p:tnLst>
      <p:par>
        <p:cTn id="1" dur="indefinite" restart="never" nodeType="tmRoot"/>
      </p:par>
    </p:tnLst>
  </p:timing>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jewt6m8tHXAhUJJVAKHZ2VBrwQjRwIBw&amp;url=https://nl.dreamstime.com/royalty-vrije-stock-afbeeldingen-diogenes-image19464799&amp;psig=AOvVaw003MgSatY1huPObdaETw_p&amp;ust=151143015886732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https://image.slidesharecdn.com/egyptianmathematics-110701180120-phpapp01/95/egyptian-mathematics-43-728.jpg?cb=130954585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http://www.technologystudent.com/images/pyra1.gif" TargetMode="External"/><Relationship Id="rId5" Type="http://schemas.openxmlformats.org/officeDocument/2006/relationships/image" Target="../media/image20.gif"/><Relationship Id="rId4" Type="http://schemas.openxmlformats.org/officeDocument/2006/relationships/image" Target="https://www.cheops-pyramide.ch/image/pyramiden-zahlen/dreieck-senklot.gi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hyperlink" Target="http://www.google.hr/url?sa=i&amp;rct=j&amp;q=&amp;esrc=s&amp;source=images&amp;cd=&amp;cad=rja&amp;uact=8&amp;ved=0ahUKEwj46rTL-9HXAhWHWRQKHTTrA_oQjRwIBw&amp;url=http://www.ancient-wisdom.com/lebanonbaalbek.htm&amp;psig=AOvVaw2s2-gj53MU-jLhoTVCDF3T&amp;ust=1511432653732528" TargetMode="External"/><Relationship Id="rId4" Type="http://schemas.openxmlformats.org/officeDocument/2006/relationships/image" Target="https://upload.wikimedia.org/wikipedia/commons/1/1d/Bacchustempel_Baalbeck.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hr/url?sa=i&amp;rct=j&amp;q=&amp;esrc=s&amp;source=images&amp;cd=&amp;cad=rja&amp;uact=8&amp;ved=0ahUKEwi7pP2M_NHXAhXDWxQKHcIGDVcQjRwIBw&amp;url=http://portalsoftranscendence.com/journeys/your-peru-journey/dates-itineraries/peru-2015/&amp;psig=AOvVaw3I2jW6udvdXsMfnNSY9FCS&amp;ust=1511432791677223"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https://i.imgur.com/PclbaIR.jpg"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is_9Wp_dHXAhXGQBQKHV9iB8sQjRwIBw&amp;url=https://www.britannica.com/place/Pont-dAvignon&amp;psig=AOvVaw2MbK3gkuDC9ArLr-W8CHbA&amp;ust=1511433107215946"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hyperlink" Target="http://www.google.hr/url?sa=i&amp;rct=j&amp;q=&amp;esrc=s&amp;source=images&amp;cd=&amp;cad=rja&amp;uact=8&amp;ved=0ahUKEwjArdTU7NTXAhUCIlAKHSnMBwAQjRwIBw&amp;url=http://m-kvadrat.ba/arhitektonsko-gradevni-i-tehnicki-kamen-na-podrucju-hercegovine/&amp;psig=AOvVaw0OOc5m_efGcahb2VUjS1tC&amp;ust=151153168794466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jonP2r7dTXAhUP6qQKHWfUBwkQjRwIBw&amp;url=https://en.wikipedia.org/wiki/Empire_State_Building&amp;psig=AOvVaw1MSWXancTksrAUDGBHTAaT&amp;ust=1511531910056988"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www.google.hr/url?sa=i&amp;rct=j&amp;q=&amp;esrc=s&amp;source=images&amp;cd=&amp;cad=rja&amp;uact=8&amp;ved=0ahUKEwiF6d__7dTXAhVJp6QKHSs5A34QjRwIBw&amp;url=https://www.youtube.com/watch?v%3D2u71l0SEffQ&amp;psig=AOvVaw0dRM4cdtqvgGYM-htn1b5m&amp;ust=1511532086147622" TargetMode="External"/><Relationship Id="rId7" Type="http://schemas.openxmlformats.org/officeDocument/2006/relationships/hyperlink" Target="http://www.google.hr/url?sa=i&amp;rct=j&amp;q=&amp;esrc=s&amp;source=images&amp;cd=&amp;cad=rja&amp;uact=8&amp;ved=0ahUKEwjg_cGx7tTXAhUBYlAKHYO3DXIQjRwIBw&amp;url=http://www.whatitcosts.com/empire-state-building-cost-build/&amp;psig=AOvVaw0dRM4cdtqvgGYM-htn1b5m&amp;ust=1511532086147622"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s://www.google.hr/url?sa=i&amp;rct=j&amp;q=&amp;esrc=s&amp;source=images&amp;cd=&amp;cad=rja&amp;uact=8&amp;ved=0ahUKEwjpyd2d7tTXAhXJbVAKHS1TCFYQjRwIBw&amp;url=https://www.thesun.co.uk/living/3456414/empire-state-building-construction-workers-photography/&amp;psig=AOvVaw0dRM4cdtqvgGYM-htn1b5m&amp;ust=1511532086147622" TargetMode="Externa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google.hr/url?sa=i&amp;rct=j&amp;q=&amp;esrc=s&amp;source=images&amp;cd=&amp;cad=rja&amp;uact=8&amp;ved=0ahUKEwifudKb2dnXAhXH6KQKHXlIAvwQjRwIBw&amp;url=https://www.pinterest.co.uk/pin/523965737866638559/&amp;psig=AOvVaw3aDuIMC3a0LqQYZr3MPUTu&amp;ust=1511698273214531" TargetMode="External"/><Relationship Id="rId7" Type="http://schemas.openxmlformats.org/officeDocument/2006/relationships/hyperlink" Target="https://www.google.hr/url?sa=i&amp;rct=j&amp;q=&amp;esrc=s&amp;source=images&amp;cd=&amp;cad=rja&amp;uact=8&amp;ved=0ahUKEwi_gYXN2dnXAhWPzaQKHZN4BOgQjRwIBw&amp;url=https://www.pinterest.com/kimporter87/greek/&amp;psig=AOvVaw3aDuIMC3a0LqQYZr3MPUTu&amp;ust=1511698273214531"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hyperlink" Target="http://www.google.hr/url?sa=i&amp;rct=j&amp;q=&amp;esrc=s&amp;source=images&amp;cd=&amp;cad=rja&amp;uact=8&amp;ved=0ahUKEwjb-pi22NnXAhWRDuwKHX3YAycQjRwIBw&amp;url=http://www.clipartpanda.com/clipart_images/unknowns-to-identify-26838738&amp;psig=AOvVaw1bwfx7Qt7dNLT0nL9u58ip&amp;ust=1511698045871175" TargetMode="External"/><Relationship Id="rId10" Type="http://schemas.openxmlformats.org/officeDocument/2006/relationships/image" Target="../media/image37.png"/><Relationship Id="rId4" Type="http://schemas.openxmlformats.org/officeDocument/2006/relationships/image" Target="../media/image34.jpeg"/><Relationship Id="rId9" Type="http://schemas.openxmlformats.org/officeDocument/2006/relationships/hyperlink" Target="https://www.google.hr/url?sa=i&amp;rct=j&amp;q=&amp;esrc=s&amp;source=images&amp;cd=&amp;cad=rja&amp;uact=8&amp;ved=0ahUKEwifudKb2dnXAhXH6KQKHXlIAvwQjRwIBw&amp;url=https://www.budgetbuilds.co.zw/single-post/2016/1/28/Affordable-house-plans-for-your-new-home&amp;psig=AOvVaw3aDuIMC3a0LqQYZr3MPUTu&amp;ust=151169827321453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jCrILRrdnXAhXRFOwKHXARAN0QjRwIBw&amp;url=https://www.linkedin.com/pulse/construction-site-future-james-gall&amp;psig=AOvVaw3BycmfUWhGB_rTBf5qJWp-&amp;ust=1511686526997298"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hr/url?sa=i&amp;rct=j&amp;q=&amp;esrc=s&amp;frm=1&amp;source=images&amp;cd=&amp;cad=rja&amp;docid=jKlyQ_aU9D39QM&amp;tbnid=eUv8w1Lxj29ZFM:&amp;ved=0CAUQjRw&amp;url=http://www.johnnymelton.com/2013/03/05/public-education/&amp;ei=ST-BUpnnDYLmswbp6YHABg&amp;bvm=bv.56146854,d.Yms&amp;psig=AFQjCNFTQ8ZnoGillniketwB1064NKvjmw&amp;ust=1384288444834686"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https://encrypted-tbn2.gstatic.com/images?q=tbn:ANd9GcRqW0-YDlAJ1_-WBoOm6R93WQDYxg1aUGZg2tFM7I6ns1x09-_dhA"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iV-LbJ8tTXAhXHhrQKHRjrAtgQjRwIBw&amp;url=https://www.theengineer.co.uk/issues/the-student-engineer/why-engineering-is-as-good-as-an-oxbridge-degree-for-boosting-your-salary/&amp;psig=AOvVaw0-0wCdONKqOb_bS_a-O2xF&amp;ust=1511533307529634"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http://www.bug.hr/_cache/edc44332a7c7ac6a4d27875803b1c3c8.jpg"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www.google.hr/url?sa=i&amp;rct=j&amp;q=&amp;esrc=s&amp;source=images&amp;cd=&amp;cad=rja&amp;uact=8&amp;ved=0CAcQjRw&amp;url=http://idesh.net/tech-i-web/10-tehnologija-koje-ce-oblikovati-nasu-buducnost-a-dostupne-su-nam-vec-sada/&amp;ei=LzteVLy6EYL8aLOHgKAK&amp;psig=AFQjCNGbLbDi9S7NPBx5OodvXxD16n8YUA&amp;ust=141554804711422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hr/url?sa=i&amp;rct=j&amp;q=&amp;esrc=s&amp;source=images&amp;cd=&amp;cad=rja&amp;uact=8&amp;ved=0ahUKEwjOr8bUq9nXAhXQqKQKHdnBCngQjRwIBw&amp;url=https://www.linkedin.com/pulse/sarbanes-oxley-construction-lending-stone-age-matt-johnner&amp;psig=AOvVaw28gEhkHQP9asN8KJnTC7Nu&amp;ust=151168608280501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jpeg"/><Relationship Id="rId7" Type="http://schemas.openxmlformats.org/officeDocument/2006/relationships/image" Target="http://www.informatika.buzdo.com/_slike/001-2.gif" TargetMode="External"/><Relationship Id="rId12"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4.gif"/><Relationship Id="rId11" Type="http://schemas.openxmlformats.org/officeDocument/2006/relationships/hyperlink" Target="http://www.google.hr/url?sa=i&amp;rct=j&amp;q=&amp;esrc=s&amp;frm=1&amp;source=images&amp;cd=&amp;cad=rja&amp;docid=GtrpGviplDWeXM&amp;tbnid=fLgZDV94XhFl3M:&amp;ved=0CAUQjRw&amp;url=http://citb.iprock.com/2012/12/11/sci-fis-10-predictions-that-came-true/&amp;ei=4aWHUs6vLYHnswbfnIDACw&amp;bvm=bv.56643336,d.bGE&amp;psig=AFQjCNHG2FGcMkEjYhtbjfRqGX_2gn3Qog&amp;ust=1384707826965897" TargetMode="External"/><Relationship Id="rId5" Type="http://schemas.openxmlformats.org/officeDocument/2006/relationships/image" Target="http://nadijeti.com/wp-content/uploads/2013/01/digitron.jpg" TargetMode="External"/><Relationship Id="rId10" Type="http://schemas.openxmlformats.org/officeDocument/2006/relationships/image" Target="../media/image76.jpeg"/><Relationship Id="rId4" Type="http://schemas.openxmlformats.org/officeDocument/2006/relationships/image" Target="../media/image73.jpeg"/><Relationship Id="rId9" Type="http://schemas.openxmlformats.org/officeDocument/2006/relationships/hyperlink" Target="http://www.google.hr/url?sa=i&amp;rct=j&amp;q=&amp;esrc=s&amp;frm=1&amp;source=images&amp;cd=&amp;cad=rja&amp;docid=aDB5SyHRe5xKNM&amp;tbnid=eQBZ_hUvm6evdM:&amp;ved=0CAUQjRw&amp;url=http://www.impactlab.net/2012/11/27/the-future-of-silicon-valley-tech-is-deep-learning/&amp;ei=UaSHUrmqEYfBswaz94CACw&amp;bvm=bv.56643336,d.bGE&amp;psig=AFQjCNFSqDFYXE-DHCmPNstP-6gAYwd5Aw&amp;ust=1384707453990143"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8.jpeg"/><Relationship Id="rId7" Type="http://schemas.openxmlformats.org/officeDocument/2006/relationships/image" Target="http://www.njuskalo.hr/image-bigger/sve-ostalo/rajsina-t-ravnalo-slika-27120609.jp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http://www.grafitkatowice.pl/aukcje/obrazki/ROTRING_RAPIDOGRAPG_GRUBOSCI_LINII_I_OZNACZENIA.JPG" TargetMode="External"/><Relationship Id="rId9"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http://www.caddigest.com/exclusive/AEC/gfx/scia_engineer_review_fig.2.jpg" TargetMode="External"/><Relationship Id="rId7"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http://www.sph-flow.com/images/dambreak.gi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1.gif"/><Relationship Id="rId11" Type="http://schemas.openxmlformats.org/officeDocument/2006/relationships/image" Target="http://www.fault-analysis-group.ucd.ie/gallery/2D_DEM_model_2.jpg" TargetMode="External"/><Relationship Id="rId5" Type="http://schemas.openxmlformats.org/officeDocument/2006/relationships/image" Target="../media/image90.jpeg"/><Relationship Id="rId10" Type="http://schemas.openxmlformats.org/officeDocument/2006/relationships/image" Target="../media/image93.jpeg"/><Relationship Id="rId4" Type="http://schemas.openxmlformats.org/officeDocument/2006/relationships/image" Target="../media/image89.jpeg"/><Relationship Id="rId9" Type="http://schemas.openxmlformats.org/officeDocument/2006/relationships/image" Target="http://www.3dnworld.com/users/114/images/HwyDesign1.jp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http://www.cetco.co.uk/portals/0/images/CWG%20images/Products/Votex-09.jpg" TargetMode="External"/><Relationship Id="rId7" Type="http://schemas.openxmlformats.org/officeDocument/2006/relationships/image" Target="../media/image97.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http://www.spbtsk.ru/slider/nivo-slider/images/slider1.jpg" TargetMode="External"/><Relationship Id="rId11" Type="http://schemas.openxmlformats.org/officeDocument/2006/relationships/image" Target="../media/image101.png"/><Relationship Id="rId5" Type="http://schemas.openxmlformats.org/officeDocument/2006/relationships/image" Target="../media/image96.jpeg"/><Relationship Id="rId10" Type="http://schemas.openxmlformats.org/officeDocument/2006/relationships/image" Target="../media/image100.png"/><Relationship Id="rId4" Type="http://schemas.openxmlformats.org/officeDocument/2006/relationships/image" Target="../media/image95.jpeg"/><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hyperlink" Target="https://www.google.hr/url?sa=i&amp;rct=j&amp;q=&amp;esrc=s&amp;source=images&amp;cd=&amp;cad=rja&amp;uact=8&amp;ved=0ahUKEwjwnvWq5uDXAhVDcBoKHetADOcQjRwIBw&amp;url=https://www.batidoc.ch/consolidation-avec-la-resine-uretek-geoplus-sup-sup-55805/news.html&amp;psig=AOvVaw2crejYsnEMCoh95NO9UfoL&amp;ust=1511942352777790" TargetMode="External"/><Relationship Id="rId3" Type="http://schemas.openxmlformats.org/officeDocument/2006/relationships/hyperlink" Target="https://www.google.hr/url?sa=i&amp;rct=j&amp;q=&amp;esrc=s&amp;source=images&amp;cd=&amp;cad=rja&amp;uact=8&amp;ved=0ahUKEwiorezg1tnXAhVSCuwKHd8tDhUQjRwIBw&amp;url=https://www.scribd.com/doc/76722457/Metode-Cross-Utk-Portal-Bergoyang&amp;psig=AOvVaw1lkLpRktxYu3gcuR9B5sra&amp;ust=1511697605804699" TargetMode="External"/><Relationship Id="rId7" Type="http://schemas.openxmlformats.org/officeDocument/2006/relationships/hyperlink" Target="http://www.google.hr/url?sa=i&amp;rct=j&amp;q=&amp;esrc=s&amp;source=images&amp;cd=&amp;cad=rja&amp;uact=8&amp;ved=0ahUKEwiwvaHP5ODXAhXEXhoKHQJkCuUQjRwIBw&amp;url=http://free-vu.t-com.hr/Kresimir-Plese/mjerenje_na_zemljovidu.htm&amp;psig=AOvVaw3fpGedwhuHZ7_XNqL5fBdg&amp;ust=1511941878445241" TargetMode="External"/><Relationship Id="rId12"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3.jpeg"/><Relationship Id="rId11" Type="http://schemas.openxmlformats.org/officeDocument/2006/relationships/hyperlink" Target="http://www.google.hr/url?sa=i&amp;rct=j&amp;q=&amp;esrc=s&amp;source=images&amp;cd=&amp;cad=rja&amp;uact=8&amp;ved=0ahUKEwickPDv5eDXAhXB1RoKHYPqDuUQjRwIBw&amp;url=http://210.42.35.80/g2s/template/view.aspx?courseid%3D1207%26topmenuid%3D145313%26action%3Dview%26type%3D%26name%3D%26menutype%3D1%26curfolid%3D145579&amp;psig=AOvVaw2swSFmNHgeeFOJPNnlIeo4&amp;ust=1511942229437528" TargetMode="External"/><Relationship Id="rId5" Type="http://schemas.openxmlformats.org/officeDocument/2006/relationships/hyperlink" Target="https://www.google.hr/url?sa=i&amp;rct=j&amp;q=&amp;esrc=s&amp;source=images&amp;cd=&amp;cad=rja&amp;uact=8&amp;ved=0ahUKEwi1mruV19nXAhWF_qQKHdLFDzEQjRwIBw&amp;url=https://sites.google.com/site/a3structures/System&amp;psig=AOvVaw0XOkeE_QFhn9OQoENV_mTv&amp;ust=1511697741020406" TargetMode="External"/><Relationship Id="rId10" Type="http://schemas.openxmlformats.org/officeDocument/2006/relationships/image" Target="../media/image105.jpeg"/><Relationship Id="rId4" Type="http://schemas.openxmlformats.org/officeDocument/2006/relationships/image" Target="../media/image102.jpeg"/><Relationship Id="rId9" Type="http://schemas.openxmlformats.org/officeDocument/2006/relationships/hyperlink" Target="http://www.google.hr/url?sa=i&amp;rct=j&amp;q=&amp;esrc=s&amp;source=images&amp;cd=&amp;cad=rja&amp;uact=8&amp;ved=0ahUKEwjAiO_05ODXAhVC0xoKHdz1DuQQjRwIBw&amp;url=http://www.aecom.com/uk/nce-uk-roads/&amp;psig=AOvVaw0cGoPnuqFfAu_xeR8yTO0N&amp;ust=1511941964370411" TargetMode="External"/><Relationship Id="rId1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google.hr/url?sa=i&amp;rct=j&amp;q=&amp;esrc=s&amp;source=images&amp;cd=&amp;cad=rja&amp;uact=8&amp;ved=0ahUKEwjImLSj3dnXAhUQ4qQKHZhuCv0QjRwIBw&amp;url=http://www.indiaeducation.net/engineering/engineering-branch/list/&amp;psig=AOvVaw0ViVYDADgYAA8munC75EWB&amp;ust=1511699365302118"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hyperlink" Target="http://www.google.hr/url?sa=i&amp;rct=j&amp;q=&amp;esrc=s&amp;source=images&amp;cd=&amp;cad=rja&amp;uact=8&amp;ved=0ahUKEwjImLSj3dnXAhUQ4qQKHZhuCv0QjRwIBw&amp;url=http://civilengineering-seminars.blogspot.com/2013/04/floating-structuresppt.html&amp;psig=AOvVaw0ViVYDADgYAA8munC75EWB&amp;ust=1511699365302118" TargetMode="External"/><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https://upload.wikimedia.org/wikipedia/commons/thumb/2/2e/Saqqara_pyramid_ver_2.jpg/1920px-Saqqara_pyramid_ver_2.jpg"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http://www.fault-analysis-group.ucd.ie/gallery/2D_DEM_model_2.jpg" TargetMode="External"/><Relationship Id="rId3" Type="http://schemas.openxmlformats.org/officeDocument/2006/relationships/image" Target="../media/image81.jpeg"/><Relationship Id="rId7"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http://www.3dnworld.com/users/114/images/HwyDesign1.jpg" TargetMode="External"/><Relationship Id="rId5" Type="http://schemas.openxmlformats.org/officeDocument/2006/relationships/image" Target="../media/image92.jpeg"/><Relationship Id="rId10" Type="http://schemas.openxmlformats.org/officeDocument/2006/relationships/image" Target="http://www.sph-flow.com/images/dambreak.gif" TargetMode="External"/><Relationship Id="rId4" Type="http://schemas.openxmlformats.org/officeDocument/2006/relationships/image" Target="../media/image82.jpeg"/><Relationship Id="rId9" Type="http://schemas.openxmlformats.org/officeDocument/2006/relationships/image" Target="../media/image91.gi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18.w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google.hr/url?sa=i&amp;rct=j&amp;q=&amp;esrc=s&amp;frm=1&amp;source=images&amp;cd=&amp;cad=rja&amp;docid=laxvrm7zirMfQM&amp;tbnid=OAHXPRnJc2aEkM:&amp;ved=0CAUQjRw&amp;url=http://collinscartoons.blogspot.com/&amp;ei=lzeBUqDlGoLeswaxwYHYDg&amp;bvm=bv.56146854,d.Yms&amp;psig=AFQjCNHI0d3Rz52DuZxtOjH-xLVxLKDchA&amp;ust=1384286381173399"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www.google.hr/url?sa=i&amp;rct=j&amp;q=&amp;esrc=s&amp;source=images&amp;cd=&amp;cad=rja&amp;uact=8&amp;ved=0ahUKEwidtdmf-tHXAhUEShQKHUn6CMAQjRwIBw&amp;url=http://zedomax.com/blog/2008/10/02/pyramid-diy-how-to-build-a-pyramid/&amp;psig=AOvVaw0boRXvI-Qmwp94Z62S_kPO&amp;ust=1511431224042338"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66.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hr/url?sa=i&amp;rct=j&amp;q=&amp;esrc=s&amp;source=imgres&amp;cd=&amp;cad=rja&amp;uact=8&amp;ved=0ahUKEwiZpciM99HXAhVRJVAKHdmOC4QQjRwIBw&amp;url=https://www.youtube.com/watch?v%3DNDM1SZBRnW0&amp;psig=AOvVaw11P-uJcmouIXsRylgTu_WN&amp;ust=1511431461565609"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www.google.hr/url?sa=i&amp;rct=j&amp;q=&amp;esrc=s&amp;source=images&amp;cd=&amp;cad=rja&amp;uact=8&amp;ved=0ahUKEwjDvrz7-dHXAhUFPBQKHUOCC9YQjRwIBw&amp;url=http://funnyjunk.com/funny_pictures/4804620/Pyramids%2Bwere%2Bbuilt%2Bby%2Baliens/&amp;psig=AOvVaw0boRXvI-Qmwp94Z62S_kPO&amp;ust=1511431224042338" TargetMode="Externa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3" Type="http://schemas.openxmlformats.org/officeDocument/2006/relationships/hyperlink" Target="http://www.google.hr/url?sa=i&amp;rct=j&amp;q=&amp;esrc=s&amp;source=images&amp;cd=&amp;cad=rja&amp;uact=8&amp;ved=0ahUKEwiQs5SSstnXAhUI16QKHYEeDQoQjRwIBw&amp;url=http://humansarefree.com/2014/01/top-6-most-amazing-scientific-and.html&amp;psig=AOvVaw0877UJx1oeujJLxv1gXcvI&amp;ust=1511687811290486"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https://www.ask-aladdin.com/images/pyramid_building.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https://gridclub.com/subscribers/info/fact_gadget_2009/images/se1c03f3.jpg" TargetMode="External"/><Relationship Id="rId5" Type="http://schemas.openxmlformats.org/officeDocument/2006/relationships/image" Target="../media/image15.jpeg"/><Relationship Id="rId4" Type="http://schemas.openxmlformats.org/officeDocument/2006/relationships/image" Target="http://www.oocities.org/unforbidden_geology/coring_drill_used_in_the_rock_cutting_experiment.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subTitle" idx="1"/>
          </p:nvPr>
        </p:nvSpPr>
        <p:spPr>
          <a:xfrm>
            <a:off x="621402" y="4856463"/>
            <a:ext cx="8013700" cy="1295400"/>
          </a:xfrm>
        </p:spPr>
        <p:txBody>
          <a:bodyPr/>
          <a:lstStyle/>
          <a:p>
            <a:pPr eaLnBrk="1" hangingPunct="1"/>
            <a:r>
              <a:rPr lang="hr-HR" altLang="sr-Latn-RS" sz="2800" b="1" dirty="0" smtClean="0">
                <a:solidFill>
                  <a:srgbClr val="000066"/>
                </a:solidFill>
                <a:latin typeface="Calibri" panose="020F0502020204030204" pitchFamily="34" charset="0"/>
                <a:cs typeface="Calibri" panose="020F0502020204030204" pitchFamily="34" charset="0"/>
              </a:rPr>
              <a:t>Alen Harapin</a:t>
            </a:r>
          </a:p>
          <a:p>
            <a:pPr eaLnBrk="1" hangingPunct="1">
              <a:lnSpc>
                <a:spcPct val="135000"/>
              </a:lnSpc>
              <a:spcBef>
                <a:spcPct val="40000"/>
              </a:spcBef>
            </a:pPr>
            <a:r>
              <a:rPr lang="hr-HR" altLang="sr-Latn-RS" sz="2200" dirty="0" smtClean="0">
                <a:latin typeface="Calibri" panose="020F0502020204030204" pitchFamily="34" charset="0"/>
                <a:cs typeface="Calibri" panose="020F0502020204030204" pitchFamily="34" charset="0"/>
              </a:rPr>
              <a:t>Sveučilište u Splitu, Fakultet Građevinarstva, Arhitekture i Geodezije</a:t>
            </a:r>
            <a:endParaRPr lang="en-US" altLang="sr-Latn-RS" sz="2200" dirty="0" smtClean="0">
              <a:latin typeface="Calibri" panose="020F0502020204030204" pitchFamily="34" charset="0"/>
              <a:cs typeface="Calibri" panose="020F0502020204030204" pitchFamily="34" charset="0"/>
            </a:endParaRPr>
          </a:p>
        </p:txBody>
      </p:sp>
      <p:sp>
        <p:nvSpPr>
          <p:cNvPr id="10" name="Rectangle 2"/>
          <p:cNvSpPr>
            <a:spLocks noGrp="1" noChangeArrowheads="1"/>
          </p:cNvSpPr>
          <p:nvPr>
            <p:ph type="ctrTitle"/>
          </p:nvPr>
        </p:nvSpPr>
        <p:spPr>
          <a:xfrm>
            <a:off x="0" y="175565"/>
            <a:ext cx="9144000" cy="2318917"/>
          </a:xfrm>
        </p:spPr>
        <p:txBody>
          <a:bodyPr/>
          <a:lstStyle/>
          <a:p>
            <a:pPr algn="ctr" eaLnBrk="1" hangingPunct="1">
              <a:lnSpc>
                <a:spcPct val="135000"/>
              </a:lnSpc>
              <a:spcBef>
                <a:spcPct val="25000"/>
              </a:spcBef>
              <a:spcAft>
                <a:spcPct val="15000"/>
              </a:spcAft>
            </a:pPr>
            <a:r>
              <a:rPr lang="hr-HR" altLang="sr-Latn-RS" sz="4100" b="1" dirty="0">
                <a:solidFill>
                  <a:srgbClr val="000066"/>
                </a:solidFill>
                <a:latin typeface="Calibri" panose="020F0502020204030204" pitchFamily="34" charset="0"/>
                <a:cs typeface="Calibri" panose="020F0502020204030204" pitchFamily="34" charset="0"/>
              </a:rPr>
              <a:t>DANI </a:t>
            </a:r>
            <a:r>
              <a:rPr lang="hr-HR" altLang="sr-Latn-RS" sz="4100" b="1" dirty="0" smtClean="0">
                <a:solidFill>
                  <a:srgbClr val="000066"/>
                </a:solidFill>
                <a:latin typeface="Calibri" panose="020F0502020204030204" pitchFamily="34" charset="0"/>
                <a:cs typeface="Calibri" panose="020F0502020204030204" pitchFamily="34" charset="0"/>
              </a:rPr>
              <a:t>ALUMNIJA FGAG MOSTAR</a:t>
            </a:r>
            <a:r>
              <a:rPr lang="hr-HR" altLang="sr-Latn-RS" sz="4100" b="1" dirty="0" smtClean="0">
                <a:solidFill>
                  <a:srgbClr val="576756"/>
                </a:solidFill>
                <a:latin typeface="Calibri" panose="020F0502020204030204" pitchFamily="34" charset="0"/>
                <a:cs typeface="Calibri" panose="020F0502020204030204" pitchFamily="34" charset="0"/>
              </a:rPr>
              <a:t> </a:t>
            </a:r>
            <a:r>
              <a:rPr lang="hr-HR" altLang="sr-Latn-RS" sz="4100" b="1" dirty="0" smtClean="0">
                <a:solidFill>
                  <a:srgbClr val="FF0000"/>
                </a:solidFill>
                <a:latin typeface="Calibri" panose="020F0502020204030204" pitchFamily="34" charset="0"/>
                <a:cs typeface="Calibri" panose="020F0502020204030204" pitchFamily="34" charset="0"/>
              </a:rPr>
              <a:t>2025</a:t>
            </a:r>
            <a:r>
              <a:rPr lang="hr-HR" altLang="sr-Latn-RS" sz="4100" dirty="0" smtClean="0">
                <a:solidFill>
                  <a:srgbClr val="EE2E2D"/>
                </a:solidFill>
                <a:latin typeface="Calibri" panose="020F0502020204030204" pitchFamily="34" charset="0"/>
                <a:cs typeface="Calibri" panose="020F0502020204030204" pitchFamily="34" charset="0"/>
              </a:rPr>
              <a:t/>
            </a:r>
            <a:br>
              <a:rPr lang="hr-HR" altLang="sr-Latn-RS" sz="4100" dirty="0" smtClean="0">
                <a:solidFill>
                  <a:srgbClr val="EE2E2D"/>
                </a:solidFill>
                <a:latin typeface="Calibri" panose="020F0502020204030204" pitchFamily="34" charset="0"/>
                <a:cs typeface="Calibri" panose="020F0502020204030204" pitchFamily="34" charset="0"/>
              </a:rPr>
            </a:br>
            <a:r>
              <a:rPr lang="hr-HR" altLang="sr-Latn-RS" sz="1400" dirty="0" smtClean="0">
                <a:latin typeface="Tahoma" pitchFamily="34" charset="0"/>
              </a:rPr>
              <a:t> </a:t>
            </a:r>
            <a:r>
              <a:rPr lang="hr-HR" altLang="sr-Latn-RS" sz="3800" b="1" dirty="0">
                <a:solidFill>
                  <a:srgbClr val="FF0000"/>
                </a:solidFill>
                <a:latin typeface="Calibri" panose="020F0502020204030204" pitchFamily="34" charset="0"/>
                <a:cs typeface="Calibri" panose="020F0502020204030204" pitchFamily="34" charset="0"/>
              </a:rPr>
              <a:t>Gdje je nestao inženjer</a:t>
            </a:r>
            <a:r>
              <a:rPr lang="hr-HR" altLang="sr-Latn-RS" sz="3800" b="1" dirty="0" smtClean="0">
                <a:solidFill>
                  <a:srgbClr val="FF0000"/>
                </a:solidFill>
                <a:latin typeface="Calibri" panose="020F0502020204030204" pitchFamily="34" charset="0"/>
                <a:cs typeface="Calibri" panose="020F0502020204030204" pitchFamily="34" charset="0"/>
              </a:rPr>
              <a:t>?</a:t>
            </a:r>
            <a:endParaRPr lang="hr-HR" altLang="sr-Latn-RS" sz="3800" b="1" dirty="0">
              <a:solidFill>
                <a:srgbClr val="FF0000"/>
              </a:solidFill>
              <a:latin typeface="Calibri" panose="020F0502020204030204" pitchFamily="34" charset="0"/>
              <a:cs typeface="Calibri" panose="020F0502020204030204" pitchFamily="34" charset="0"/>
            </a:endParaRPr>
          </a:p>
        </p:txBody>
      </p:sp>
      <p:pic>
        <p:nvPicPr>
          <p:cNvPr id="1026" name="Picture 2" descr="Povezana slik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2390" y="1907493"/>
            <a:ext cx="5853785" cy="2839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7170" name="Picture 2" descr="Slikovni rezultat za right angle ancient egypt"/>
          <p:cNvPicPr>
            <a:picLocks noChangeAspect="1" noChangeArrowheads="1"/>
          </p:cNvPicPr>
          <p:nvPr/>
        </p:nvPicPr>
        <p:blipFill>
          <a:blip r:embed="rId3" r:link="rId4">
            <a:extLst>
              <a:ext uri="{28A0092B-C50C-407E-A947-70E740481C1C}">
                <a14:useLocalDpi xmlns:a14="http://schemas.microsoft.com/office/drawing/2010/main" val="0"/>
              </a:ext>
            </a:extLst>
          </a:blip>
          <a:srcRect l="5853" t="10715" b="8766"/>
          <a:stretch>
            <a:fillRect/>
          </a:stretch>
        </p:blipFill>
        <p:spPr bwMode="auto">
          <a:xfrm>
            <a:off x="159384" y="789077"/>
            <a:ext cx="4669326" cy="301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47" y="3833812"/>
            <a:ext cx="2032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4510007" y="906651"/>
            <a:ext cx="4374881" cy="493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r-HR" altLang="sr-Latn-RS" sz="1850" b="1" dirty="0"/>
              <a:t>Preciznost… </a:t>
            </a:r>
            <a:r>
              <a:rPr lang="hr-HR" altLang="sr-Latn-RS" sz="1850" dirty="0"/>
              <a:t>Jedna od konstantnih zadaća graditelja i dan danas je kontroliranje horizontala, vertikala i pravih kutova. </a:t>
            </a:r>
            <a:r>
              <a:rPr lang="vi-VN" altLang="sr-Latn-RS" sz="1850" dirty="0"/>
              <a:t>Kako, npr. kod građevine duljine baze 230 m i visine oko 140 m postići prave kutove</a:t>
            </a:r>
            <a:r>
              <a:rPr lang="vi-VN" altLang="sr-Latn-RS" sz="1850" dirty="0" smtClean="0"/>
              <a:t>?</a:t>
            </a:r>
            <a:endParaRPr lang="hr-HR" altLang="sr-Latn-RS" sz="1850" dirty="0" smtClean="0"/>
          </a:p>
          <a:p>
            <a:pPr eaLnBrk="1" hangingPunct="1"/>
            <a:r>
              <a:rPr lang="vi-VN" altLang="sr-Latn-RS" sz="1850" dirty="0"/>
              <a:t>Kod Keopsove piramide kut svake stranica u odnosu na osnovicu iznosi 51° i 51', a svaka je stranica pažljivo orijentirana prema jednoj od četiriju strana svijeta. Vodoravni je presjek građevine u bilo kojem dijelu kvadratan, a dužina stranica osnovice iznosi 229 metara. Odstupanje od pravog kuta iznosi jednu lučnu minutu!</a:t>
            </a:r>
            <a:endParaRPr lang="hr-HR" altLang="sr-Latn-RS" sz="1850" dirty="0"/>
          </a:p>
        </p:txBody>
      </p:sp>
    </p:spTree>
    <p:extLst>
      <p:ext uri="{BB962C8B-B14F-4D97-AF65-F5344CB8AC3E}">
        <p14:creationId xmlns:p14="http://schemas.microsoft.com/office/powerpoint/2010/main" val="3562583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4510007" y="906651"/>
            <a:ext cx="437488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altLang="sr-Latn-RS" dirty="0"/>
              <a:t>Drevni Egipćani su poznavali visak i pomoću njega točno određivali i horizontale i vertikale. Također su koristili princip poluge i kontra tereta i sl</a:t>
            </a:r>
            <a:r>
              <a:rPr lang="vi-VN" altLang="sr-Latn-RS" dirty="0" smtClean="0"/>
              <a:t>.</a:t>
            </a:r>
            <a:endParaRPr lang="hr-HR" altLang="sr-Latn-RS" dirty="0" smtClean="0"/>
          </a:p>
        </p:txBody>
      </p:sp>
      <p:pic>
        <p:nvPicPr>
          <p:cNvPr id="8194" name="Picture 2" descr="Altägyptisches gleichschenkliges Holzdreieck mit Senklot und Senkblei"/>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5464" y="906651"/>
            <a:ext cx="4114800" cy="228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http://www.technologystudent.com/images/pyra1.gif"/>
          <p:cNvPicPr>
            <a:picLocks noChangeAspect="1" noChangeArrowheads="1" noCrop="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562277" y="3545231"/>
            <a:ext cx="4270339" cy="225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Alen_Clanci\2017 - 12 - HGF Zagreb\Slike\roman-technology-bronze-age.jpg"/>
          <p:cNvPicPr>
            <a:picLocks noChangeAspect="1" noChangeArrowheads="1"/>
          </p:cNvPicPr>
          <p:nvPr/>
        </p:nvPicPr>
        <p:blipFill rotWithShape="1">
          <a:blip r:embed="rId7">
            <a:extLst>
              <a:ext uri="{28A0092B-C50C-407E-A947-70E740481C1C}">
                <a14:useLocalDpi xmlns:a14="http://schemas.microsoft.com/office/drawing/2010/main" val="0"/>
              </a:ext>
            </a:extLst>
          </a:blip>
          <a:srcRect b="14784"/>
          <a:stretch/>
        </p:blipFill>
        <p:spPr bwMode="auto">
          <a:xfrm>
            <a:off x="128588" y="2989961"/>
            <a:ext cx="4311676" cy="291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78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9217" name="Picture 1" descr="Povezana slika"/>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t="4167"/>
          <a:stretch>
            <a:fillRect/>
          </a:stretch>
        </p:blipFill>
        <p:spPr bwMode="auto">
          <a:xfrm>
            <a:off x="2124479" y="906651"/>
            <a:ext cx="6876646" cy="494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135126" y="906652"/>
            <a:ext cx="588596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r-HR" dirty="0"/>
              <a:t>Jupiterov hram, </a:t>
            </a:r>
            <a:r>
              <a:rPr lang="hr-HR" dirty="0" err="1"/>
              <a:t>Baalbek</a:t>
            </a:r>
            <a:r>
              <a:rPr lang="hr-HR" dirty="0"/>
              <a:t>, </a:t>
            </a:r>
            <a:r>
              <a:rPr lang="hr-HR" dirty="0" smtClean="0"/>
              <a:t>Libanon. </a:t>
            </a:r>
            <a:r>
              <a:rPr lang="hr-HR" dirty="0"/>
              <a:t>Najveći blokovi su 20 m dugi, 4,2 m visoki i 3 m debeli, sa masom preko 800 tona. Znatno su stariji od hrama, koji je izgrađen na njima oko 800 godina prije Krista.</a:t>
            </a:r>
            <a:endParaRPr lang="hr-HR" altLang="sr-Latn-RS" dirty="0" smtClean="0"/>
          </a:p>
        </p:txBody>
      </p:sp>
      <p:pic>
        <p:nvPicPr>
          <p:cNvPr id="9219" name="Picture 3" descr="Slikovni rezultat za baalbek sto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8" y="3107410"/>
            <a:ext cx="4132070" cy="274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10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1888" b="12579"/>
          <a:stretch/>
        </p:blipFill>
        <p:spPr>
          <a:xfrm>
            <a:off x="1365250" y="2413427"/>
            <a:ext cx="6986607" cy="3390901"/>
          </a:xfrm>
          <a:prstGeom prst="rect">
            <a:avLst/>
          </a:prstGeom>
        </p:spPr>
      </p:pic>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77975" y="782211"/>
            <a:ext cx="89215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r-HR" dirty="0" smtClean="0"/>
              <a:t>Nezavršeni obelisk u granitnom kamenolomu u </a:t>
            </a:r>
            <a:r>
              <a:rPr lang="hr-HR" dirty="0" err="1" smtClean="0"/>
              <a:t>Asuanu</a:t>
            </a:r>
            <a:r>
              <a:rPr lang="hr-HR" dirty="0" smtClean="0"/>
              <a:t>, ukupno je visok </a:t>
            </a:r>
            <a:r>
              <a:rPr lang="en-GB" dirty="0" smtClean="0"/>
              <a:t>41.75 m, </a:t>
            </a:r>
            <a:r>
              <a:rPr lang="hr-HR" dirty="0" smtClean="0"/>
              <a:t>s dimenzijama baze</a:t>
            </a:r>
            <a:r>
              <a:rPr lang="en-GB" dirty="0" smtClean="0"/>
              <a:t> 4.2</a:t>
            </a:r>
            <a:r>
              <a:rPr lang="hr-HR" dirty="0" smtClean="0"/>
              <a:t>x</a:t>
            </a:r>
            <a:r>
              <a:rPr lang="en-GB" dirty="0" smtClean="0"/>
              <a:t>4.2 m, </a:t>
            </a:r>
            <a:r>
              <a:rPr lang="hr-HR" dirty="0" smtClean="0"/>
              <a:t>težak oko </a:t>
            </a:r>
            <a:r>
              <a:rPr lang="en-GB" dirty="0" smtClean="0"/>
              <a:t>1200 ton</a:t>
            </a:r>
            <a:r>
              <a:rPr lang="hr-HR" dirty="0" smtClean="0"/>
              <a:t>a. Obelisk je vjerojatno nedovršen zbog pukotina na njegovom vrhu. I s današnjom tehnologijom podizanje ovakvog komada kamena predstavlja izazovni inženjerski zadatak.</a:t>
            </a:r>
            <a:endParaRPr lang="hr-HR" altLang="sr-Latn-RS" dirty="0" smtClean="0"/>
          </a:p>
        </p:txBody>
      </p:sp>
    </p:spTree>
    <p:extLst>
      <p:ext uri="{BB962C8B-B14F-4D97-AF65-F5344CB8AC3E}">
        <p14:creationId xmlns:p14="http://schemas.microsoft.com/office/powerpoint/2010/main" val="2855992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135125" y="906652"/>
            <a:ext cx="8865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dirty="0"/>
              <a:t>Ollantaytamba megalitska struktura u </a:t>
            </a:r>
            <a:r>
              <a:rPr lang="vi-VN" dirty="0" smtClean="0"/>
              <a:t>Peruu. </a:t>
            </a:r>
            <a:r>
              <a:rPr lang="vi-VN" dirty="0"/>
              <a:t>Neki blokovi imaju masu preko 200 t, a dovezeni su sa kamenoloma udaljenog preko 50 milja i preko planinskog lanca visokog preko 3000 m. Blokovi su spajani bez veziva, a tako su precizno slagani da se između njih ne može uvući ni tanki nož.</a:t>
            </a:r>
            <a:endParaRPr lang="hr-HR" altLang="sr-Latn-RS" dirty="0" smtClean="0"/>
          </a:p>
        </p:txBody>
      </p:sp>
      <p:pic>
        <p:nvPicPr>
          <p:cNvPr id="10242" name="Picture 2" descr="Povezana slika">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084"/>
          <a:stretch/>
        </p:blipFill>
        <p:spPr bwMode="auto">
          <a:xfrm>
            <a:off x="4816582" y="2497951"/>
            <a:ext cx="4184542" cy="341384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Povezana slika"/>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l="5736" r="19068"/>
          <a:stretch/>
        </p:blipFill>
        <p:spPr bwMode="auto">
          <a:xfrm>
            <a:off x="135124" y="2483913"/>
            <a:ext cx="4570063" cy="341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035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495587" y="253607"/>
            <a:ext cx="6114082"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Iz</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malo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bliž</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e</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prošlost</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11266" name="Picture 2" descr="Slikovni rezultat za Rhone bridge Avignon">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34" b="21053"/>
          <a:stretch/>
        </p:blipFill>
        <p:spPr bwMode="auto">
          <a:xfrm>
            <a:off x="1304166" y="3006671"/>
            <a:ext cx="6527916" cy="28689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119628" y="798164"/>
            <a:ext cx="8865999"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sz="1900" dirty="0"/>
              <a:t>Most preko Rhone kod </a:t>
            </a:r>
            <a:r>
              <a:rPr lang="vi-VN" sz="1900" dirty="0" smtClean="0"/>
              <a:t>Avignona</a:t>
            </a:r>
            <a:r>
              <a:rPr lang="hr-HR" sz="1900" dirty="0" smtClean="0"/>
              <a:t>,</a:t>
            </a:r>
            <a:r>
              <a:rPr lang="vi-VN" sz="1900" dirty="0" smtClean="0"/>
              <a:t> slavni </a:t>
            </a:r>
            <a:r>
              <a:rPr lang="vi-VN" sz="1900" dirty="0"/>
              <a:t>je sredovjekovni most građen između 1177.-1187. </a:t>
            </a:r>
            <a:r>
              <a:rPr lang="hr-HR" sz="1900" dirty="0" smtClean="0"/>
              <a:t>To je </a:t>
            </a:r>
            <a:r>
              <a:rPr lang="vi-VN" sz="1900" dirty="0" smtClean="0"/>
              <a:t>most </a:t>
            </a:r>
            <a:r>
              <a:rPr lang="vi-VN" sz="1900" dirty="0"/>
              <a:t>s 20-ak svodova raspona do 40 m. Svodovi u poprečnom presjeku nisu monolitno ukrućeni već su sastavljeni od po 4 paralelna, međusobno odvojena luka, radi bolje prilagodbe mogućem slijeganju tla jer je temeljno tlo pjeskovito. Zanimljivo je da su lukovi konstruirani sa po tri središta zakrivljenosti, što su kasnija istraživanja potvrdila optimalnim za stabilnost luka.</a:t>
            </a:r>
            <a:endParaRPr lang="hr-HR" altLang="sr-Latn-RS" sz="1900" dirty="0" smtClean="0"/>
          </a:p>
        </p:txBody>
      </p:sp>
    </p:spTree>
    <p:extLst>
      <p:ext uri="{BB962C8B-B14F-4D97-AF65-F5344CB8AC3E}">
        <p14:creationId xmlns:p14="http://schemas.microsoft.com/office/powerpoint/2010/main" val="30989517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495587" y="253607"/>
            <a:ext cx="6114082"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Iz</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malo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bliž</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e</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prošlost</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119628" y="798164"/>
            <a:ext cx="543312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dirty="0"/>
              <a:t>Sve do njegovog nesretnog rušenja, 1993., Stari most u Mostaru </a:t>
            </a:r>
            <a:r>
              <a:rPr lang="vi-VN" dirty="0" smtClean="0"/>
              <a:t>(1566</a:t>
            </a:r>
            <a:r>
              <a:rPr lang="vi-VN" dirty="0"/>
              <a:t>.), </a:t>
            </a:r>
            <a:r>
              <a:rPr lang="vi-VN" dirty="0" smtClean="0"/>
              <a:t>je </a:t>
            </a:r>
            <a:r>
              <a:rPr lang="vi-VN" dirty="0"/>
              <a:t>predstavljao neriješeni </a:t>
            </a:r>
            <a:r>
              <a:rPr lang="vi-VN" dirty="0" smtClean="0"/>
              <a:t>misterij. </a:t>
            </a:r>
            <a:r>
              <a:rPr lang="vi-VN" dirty="0"/>
              <a:t>Tek </a:t>
            </a:r>
            <a:r>
              <a:rPr lang="hr-HR" dirty="0" smtClean="0"/>
              <a:t>je </a:t>
            </a:r>
            <a:r>
              <a:rPr lang="vi-VN" dirty="0" smtClean="0"/>
              <a:t>rušenjem </a:t>
            </a:r>
            <a:r>
              <a:rPr lang="vi-VN" dirty="0"/>
              <a:t>mosta </a:t>
            </a:r>
            <a:r>
              <a:rPr lang="hr-HR" dirty="0" smtClean="0"/>
              <a:t>o</a:t>
            </a:r>
            <a:r>
              <a:rPr lang="vi-VN" dirty="0" smtClean="0"/>
              <a:t>tkriveno </a:t>
            </a:r>
            <a:r>
              <a:rPr lang="vi-VN" dirty="0"/>
              <a:t>je da je most šupalj, da su kameni blokovi povezani željeznim klanfama zalivenim olovom i da je pravilnim izborom tvrdoće kamena Hajrudin most elastično upeo u upornjačke kule</a:t>
            </a:r>
            <a:r>
              <a:rPr lang="vi-VN" dirty="0" smtClean="0"/>
              <a:t>.</a:t>
            </a:r>
            <a:endParaRPr lang="hr-HR" altLang="sr-Latn-RS" dirty="0" smtClean="0"/>
          </a:p>
        </p:txBody>
      </p:sp>
      <p:pic>
        <p:nvPicPr>
          <p:cNvPr id="1026" name="Picture 6" descr="Mostarskimost"/>
          <p:cNvPicPr>
            <a:picLocks noChangeAspect="1" noChangeArrowheads="1"/>
          </p:cNvPicPr>
          <p:nvPr/>
        </p:nvPicPr>
        <p:blipFill rotWithShape="1">
          <a:blip r:embed="rId3">
            <a:extLst>
              <a:ext uri="{28A0092B-C50C-407E-A947-70E740481C1C}">
                <a14:useLocalDpi xmlns:a14="http://schemas.microsoft.com/office/drawing/2010/main" val="0"/>
              </a:ext>
            </a:extLst>
          </a:blip>
          <a:srcRect l="10739" t="10196" r="32207" b="26706"/>
          <a:stretch/>
        </p:blipFill>
        <p:spPr bwMode="auto">
          <a:xfrm>
            <a:off x="5552752" y="844497"/>
            <a:ext cx="3425127" cy="280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likovni rezultat za stari most Mostar građenj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28" y="3694273"/>
            <a:ext cx="8658225"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34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495587" y="253607"/>
            <a:ext cx="6114082"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Iz</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malo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bliž</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e</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prošlost</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119628" y="798164"/>
            <a:ext cx="5433124"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a:t>Kada su tijekom intervjua (1929.) za gradnju Empire State </a:t>
            </a:r>
            <a:r>
              <a:rPr lang="hr-HR" dirty="0" err="1" smtClean="0"/>
              <a:t>Buildinga</a:t>
            </a:r>
            <a:r>
              <a:rPr lang="hr-HR" dirty="0" smtClean="0"/>
              <a:t>, </a:t>
            </a:r>
            <a:r>
              <a:rPr lang="hr-HR" dirty="0" err="1" smtClean="0"/>
              <a:t>John</a:t>
            </a:r>
            <a:r>
              <a:rPr lang="hr-HR" dirty="0" smtClean="0"/>
              <a:t> </a:t>
            </a:r>
            <a:r>
              <a:rPr lang="hr-HR" dirty="0"/>
              <a:t>Jakob </a:t>
            </a:r>
            <a:r>
              <a:rPr lang="hr-HR" dirty="0" err="1"/>
              <a:t>Raskob</a:t>
            </a:r>
            <a:r>
              <a:rPr lang="hr-HR" dirty="0"/>
              <a:t>, glavni financijer i partneri upitali budućeg graditelja nebodera Paula </a:t>
            </a:r>
            <a:r>
              <a:rPr lang="hr-HR" dirty="0" err="1"/>
              <a:t>Starretta</a:t>
            </a:r>
            <a:r>
              <a:rPr lang="hr-HR" dirty="0"/>
              <a:t> kojom opremom raspolaže, on je hladno odgovorio: „Nemamo prokleto ništa. Čak ni kramp ni lopatu.“ Nakon nekoliko trenutaka neugodne šutnje, </a:t>
            </a:r>
            <a:r>
              <a:rPr lang="hr-HR" dirty="0" err="1"/>
              <a:t>Starrett</a:t>
            </a:r>
            <a:r>
              <a:rPr lang="hr-HR" dirty="0"/>
              <a:t> je nastavio: „Gospodo, gradnja ove vaše zgrade će predstavljati vrlo neuobičajen problem. Uobičajena građevinska mašinerija je potpuno neprikladna za nju</a:t>
            </a:r>
            <a:r>
              <a:rPr lang="hr-HR" dirty="0" smtClean="0"/>
              <a:t>.</a:t>
            </a:r>
          </a:p>
          <a:p>
            <a:r>
              <a:rPr lang="hr-HR" dirty="0" smtClean="0"/>
              <a:t>(U </a:t>
            </a:r>
            <a:r>
              <a:rPr lang="hr-HR" dirty="0"/>
              <a:t>originalu</a:t>
            </a:r>
            <a:r>
              <a:rPr lang="en-AU" dirty="0"/>
              <a:t>: "</a:t>
            </a:r>
            <a:r>
              <a:rPr lang="en-US" dirty="0"/>
              <a:t>Not a </a:t>
            </a:r>
            <a:r>
              <a:rPr lang="en-US" dirty="0" err="1"/>
              <a:t>blankety</a:t>
            </a:r>
            <a:r>
              <a:rPr lang="en-US" dirty="0"/>
              <a:t> blank [sic] thing. Not even a pick and shovel</a:t>
            </a:r>
            <a:r>
              <a:rPr lang="en-AU" dirty="0" smtClean="0"/>
              <a:t>.„</a:t>
            </a:r>
            <a:r>
              <a:rPr lang="hr-HR" dirty="0" smtClean="0"/>
              <a:t>)</a:t>
            </a:r>
            <a:endParaRPr lang="hr-HR" dirty="0"/>
          </a:p>
        </p:txBody>
      </p:sp>
      <p:pic>
        <p:nvPicPr>
          <p:cNvPr id="2050" name="Picture 2" descr="Slikovni rezultat za Empire state build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634" y="706439"/>
            <a:ext cx="3367491" cy="505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586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495587" y="253607"/>
            <a:ext cx="6114082"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Iz</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malo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bliž</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e</a:t>
            </a:r>
            <a:r>
              <a:rPr lang="es-E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es-ES"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prošlost</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4700588" y="798163"/>
            <a:ext cx="443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smtClean="0"/>
              <a:t>A trebalo je riješiti niz konstrukcijskih i organizacijskih „detalja”…</a:t>
            </a:r>
            <a:endParaRPr lang="hr-HR" dirty="0"/>
          </a:p>
        </p:txBody>
      </p:sp>
      <p:pic>
        <p:nvPicPr>
          <p:cNvPr id="3074" name="Picture 2" descr="Slikovni rezultat za Empire state building construction">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043" b="18092"/>
          <a:stretch/>
        </p:blipFill>
        <p:spPr bwMode="auto">
          <a:xfrm>
            <a:off x="119628" y="775440"/>
            <a:ext cx="4572000" cy="24642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likovni rezultat za Empire state building constructio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382"/>
          <a:stretch/>
        </p:blipFill>
        <p:spPr bwMode="auto">
          <a:xfrm>
            <a:off x="5307265" y="1903506"/>
            <a:ext cx="3600870" cy="40320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likovni rezultat za Empire state building construction">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9628" y="3284185"/>
            <a:ext cx="4715843" cy="265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91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Slikovni rezultat za engineer ancient gree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198" y="742706"/>
            <a:ext cx="4284851" cy="2321413"/>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3"/>
          <p:cNvSpPr>
            <a:spLocks noChangeArrowheads="1" noChangeShapeType="1" noTextEdit="1"/>
          </p:cNvSpPr>
          <p:nvPr/>
        </p:nvSpPr>
        <p:spPr bwMode="auto">
          <a:xfrm>
            <a:off x="390985" y="253607"/>
            <a:ext cx="8534564"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Kakvog inženjera mi danas trebamo?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2056" name="Picture 8" descr="Povezana slik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423" y="2440355"/>
            <a:ext cx="2551126" cy="29323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likovni rezultat za engineer ancient gree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983" y="1168020"/>
            <a:ext cx="3520008" cy="29116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vezana slik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7122" y="2906379"/>
            <a:ext cx="2125416" cy="28174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436319" y="4077695"/>
            <a:ext cx="28520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smtClean="0"/>
              <a:t>Drevnog dovitljivca</a:t>
            </a:r>
            <a:endParaRPr lang="hr-HR" dirty="0"/>
          </a:p>
        </p:txBody>
      </p:sp>
      <p:sp>
        <p:nvSpPr>
          <p:cNvPr id="11" name="Rectangle 1"/>
          <p:cNvSpPr>
            <a:spLocks noChangeArrowheads="1"/>
          </p:cNvSpPr>
          <p:nvPr/>
        </p:nvSpPr>
        <p:spPr bwMode="auto">
          <a:xfrm>
            <a:off x="2385480" y="4977441"/>
            <a:ext cx="15214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err="1" smtClean="0"/>
              <a:t>Menađera</a:t>
            </a:r>
            <a:endParaRPr lang="hr-HR" dirty="0"/>
          </a:p>
        </p:txBody>
      </p:sp>
      <p:sp>
        <p:nvSpPr>
          <p:cNvPr id="12" name="Rectangle 1"/>
          <p:cNvSpPr>
            <a:spLocks noChangeArrowheads="1"/>
          </p:cNvSpPr>
          <p:nvPr/>
        </p:nvSpPr>
        <p:spPr bwMode="auto">
          <a:xfrm>
            <a:off x="6374423" y="5377551"/>
            <a:ext cx="25511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smtClean="0"/>
              <a:t>Računalnog </a:t>
            </a:r>
            <a:r>
              <a:rPr lang="hr-HR" dirty="0" err="1" smtClean="0"/>
              <a:t>freaka</a:t>
            </a:r>
            <a:endParaRPr lang="hr-HR" dirty="0"/>
          </a:p>
        </p:txBody>
      </p:sp>
      <p:sp>
        <p:nvSpPr>
          <p:cNvPr id="13" name="Rectangle 1"/>
          <p:cNvSpPr>
            <a:spLocks noChangeArrowheads="1"/>
          </p:cNvSpPr>
          <p:nvPr/>
        </p:nvSpPr>
        <p:spPr bwMode="auto">
          <a:xfrm>
            <a:off x="7101087" y="1357941"/>
            <a:ext cx="16912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smtClean="0"/>
              <a:t>Praktičara starog kova</a:t>
            </a:r>
            <a:endParaRPr lang="hr-HR" dirty="0"/>
          </a:p>
        </p:txBody>
      </p:sp>
    </p:spTree>
    <p:extLst>
      <p:ext uri="{BB962C8B-B14F-4D97-AF65-F5344CB8AC3E}">
        <p14:creationId xmlns:p14="http://schemas.microsoft.com/office/powerpoint/2010/main" val="2954703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emp\CARNet\skladiste\inze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846" y="-1"/>
            <a:ext cx="6122207" cy="589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88090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ovezana slik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99" y="845923"/>
            <a:ext cx="8746701" cy="5012436"/>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390985" y="253607"/>
            <a:ext cx="8534564"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Kakvog inženjera mi danas trebamo?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2485053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914399" y="253607"/>
            <a:ext cx="7245459"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Kakvog inženjera mi trebamo?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970208"/>
            <a:ext cx="9013444" cy="484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395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96886" y="1123157"/>
            <a:ext cx="4922063" cy="4684860"/>
          </a:xfrm>
        </p:spPr>
        <p:txBody>
          <a:bodyPr/>
          <a:lstStyle/>
          <a:p>
            <a:pPr marL="0" indent="0" algn="ctr" eaLnBrk="1" hangingPunct="1">
              <a:buClr>
                <a:srgbClr val="EE2E2D"/>
              </a:buClr>
              <a:buSzPct val="55000"/>
              <a:buNone/>
            </a:pPr>
            <a:r>
              <a:rPr lang="hr-HR" altLang="sr-Latn-RS" sz="3000" dirty="0"/>
              <a:t>Onaj koji uči bez razmišljanja je izgubljen. Onaj koji razmišlja bez učenja je u velikoj opasnosti.</a:t>
            </a:r>
          </a:p>
          <a:p>
            <a:pPr marL="0" indent="0" algn="ctr" eaLnBrk="1" hangingPunct="1">
              <a:buClr>
                <a:srgbClr val="EE2E2D"/>
              </a:buClr>
              <a:buSzPct val="55000"/>
              <a:buNone/>
            </a:pPr>
            <a:r>
              <a:rPr lang="hr-HR" altLang="sr-Latn-RS" sz="3000" dirty="0" smtClean="0"/>
              <a:t>----</a:t>
            </a:r>
          </a:p>
          <a:p>
            <a:pPr marL="0" indent="0" algn="ctr" eaLnBrk="1" hangingPunct="1">
              <a:buClr>
                <a:srgbClr val="EE2E2D"/>
              </a:buClr>
              <a:buSzPct val="55000"/>
              <a:buNone/>
            </a:pPr>
            <a:r>
              <a:rPr lang="hr-HR" altLang="sr-Latn-RS" sz="3000" dirty="0" smtClean="0"/>
              <a:t>Što </a:t>
            </a:r>
            <a:r>
              <a:rPr lang="hr-HR" altLang="sr-Latn-RS" sz="3000" dirty="0"/>
              <a:t>čujem, to zaboravim.</a:t>
            </a:r>
          </a:p>
          <a:p>
            <a:pPr marL="0" indent="0" algn="ctr" eaLnBrk="1" hangingPunct="1">
              <a:buClr>
                <a:srgbClr val="EE2E2D"/>
              </a:buClr>
              <a:buSzPct val="55000"/>
              <a:buNone/>
            </a:pPr>
            <a:r>
              <a:rPr lang="hr-HR" altLang="sr-Latn-RS" sz="3000" dirty="0"/>
              <a:t>Što vidim, to zapamtim.</a:t>
            </a:r>
          </a:p>
          <a:p>
            <a:pPr marL="0" indent="0" algn="ctr" eaLnBrk="1" hangingPunct="1">
              <a:buClr>
                <a:srgbClr val="EE2E2D"/>
              </a:buClr>
              <a:buSzPct val="55000"/>
              <a:buNone/>
            </a:pPr>
            <a:r>
              <a:rPr lang="hr-HR" altLang="sr-Latn-RS" sz="3000" dirty="0"/>
              <a:t>Što učinim, to shvatim.</a:t>
            </a:r>
          </a:p>
          <a:p>
            <a:pPr marL="0" indent="0" algn="ctr" eaLnBrk="1" hangingPunct="1">
              <a:buClr>
                <a:srgbClr val="EE2E2D"/>
              </a:buClr>
              <a:buSzPct val="55000"/>
              <a:buNone/>
            </a:pPr>
            <a:endParaRPr lang="hr-HR" altLang="sr-Latn-RS" sz="3000" dirty="0" smtClean="0"/>
          </a:p>
        </p:txBody>
      </p:sp>
      <p:sp>
        <p:nvSpPr>
          <p:cNvPr id="2" name="Rectangle 1"/>
          <p:cNvSpPr/>
          <p:nvPr/>
        </p:nvSpPr>
        <p:spPr>
          <a:xfrm>
            <a:off x="5445469" y="4210990"/>
            <a:ext cx="3292245" cy="923330"/>
          </a:xfrm>
          <a:prstGeom prst="rect">
            <a:avLst/>
          </a:prstGeom>
        </p:spPr>
        <p:txBody>
          <a:bodyPr wrap="square">
            <a:spAutoFit/>
          </a:bodyPr>
          <a:lstStyle/>
          <a:p>
            <a:pPr algn="ctr"/>
            <a:r>
              <a:rPr lang="hr-HR" b="1" dirty="0">
                <a:latin typeface="+mn-lt"/>
              </a:rPr>
              <a:t>Konfucije, </a:t>
            </a:r>
            <a:r>
              <a:rPr lang="hr-HR" b="1" dirty="0" err="1">
                <a:latin typeface="+mn-lt"/>
              </a:rPr>
              <a:t>Konfučije</a:t>
            </a:r>
            <a:r>
              <a:rPr lang="hr-HR" b="1" dirty="0">
                <a:latin typeface="+mn-lt"/>
              </a:rPr>
              <a:t> ili </a:t>
            </a:r>
            <a:r>
              <a:rPr lang="hr-HR" b="1" dirty="0" err="1">
                <a:latin typeface="+mn-lt"/>
              </a:rPr>
              <a:t>Kung</a:t>
            </a:r>
            <a:r>
              <a:rPr lang="hr-HR" b="1" dirty="0">
                <a:latin typeface="+mn-lt"/>
              </a:rPr>
              <a:t> </a:t>
            </a:r>
            <a:r>
              <a:rPr lang="hr-HR" b="1" dirty="0" err="1">
                <a:latin typeface="+mn-lt"/>
              </a:rPr>
              <a:t>Fu</a:t>
            </a:r>
            <a:r>
              <a:rPr lang="hr-HR" b="1" dirty="0">
                <a:latin typeface="+mn-lt"/>
              </a:rPr>
              <a:t> Ce -</a:t>
            </a:r>
            <a:r>
              <a:rPr lang="hr-HR" b="1" dirty="0" smtClean="0">
                <a:latin typeface="+mn-lt"/>
              </a:rPr>
              <a:t> </a:t>
            </a:r>
            <a:r>
              <a:rPr lang="hr-HR" b="1" dirty="0">
                <a:latin typeface="+mn-lt"/>
              </a:rPr>
              <a:t>kineski filozof i socijalni </a:t>
            </a:r>
            <a:r>
              <a:rPr lang="hr-HR" b="1" dirty="0" smtClean="0">
                <a:latin typeface="+mn-lt"/>
              </a:rPr>
              <a:t>reformator (551. – 480. pr. Kr.)</a:t>
            </a:r>
            <a:endParaRPr lang="hr-HR" dirty="0">
              <a:latin typeface="+mn-lt"/>
            </a:endParaRPr>
          </a:p>
        </p:txBody>
      </p:sp>
      <p:pic>
        <p:nvPicPr>
          <p:cNvPr id="1031" name="Picture 7" descr="C:\Alen_Clanci\2014 - 11 - Zagreb, Hrvatski graditeljski forum\Konfucije.png"/>
          <p:cNvPicPr>
            <a:picLocks noChangeAspect="1" noChangeArrowheads="1"/>
          </p:cNvPicPr>
          <p:nvPr/>
        </p:nvPicPr>
        <p:blipFill rotWithShape="1">
          <a:blip r:embed="rId3">
            <a:extLst>
              <a:ext uri="{28A0092B-C50C-407E-A947-70E740481C1C}">
                <a14:useLocalDpi xmlns:a14="http://schemas.microsoft.com/office/drawing/2010/main" val="0"/>
              </a:ext>
            </a:extLst>
          </a:blip>
          <a:srcRect l="8235" r="22948"/>
          <a:stretch/>
        </p:blipFill>
        <p:spPr bwMode="auto">
          <a:xfrm>
            <a:off x="5238745" y="868334"/>
            <a:ext cx="3545802" cy="3342655"/>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3"/>
          <p:cNvSpPr>
            <a:spLocks noChangeArrowheads="1" noChangeShapeType="1" noTextEdit="1"/>
          </p:cNvSpPr>
          <p:nvPr/>
        </p:nvSpPr>
        <p:spPr bwMode="auto">
          <a:xfrm>
            <a:off x="1072484" y="276081"/>
            <a:ext cx="7327384"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Učenje/Studiranje</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694624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Effect transition="in" filter="randombar(horizontal)">
                                      <p:cBhvr>
                                        <p:cTn id="7" dur="500"/>
                                        <p:tgtEl>
                                          <p:spTgt spid="4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98">
                                            <p:txEl>
                                              <p:pRg st="1" end="1"/>
                                            </p:txEl>
                                          </p:spTgt>
                                        </p:tgtEl>
                                        <p:attrNameLst>
                                          <p:attrName>style.visibility</p:attrName>
                                        </p:attrNameLst>
                                      </p:cBhvr>
                                      <p:to>
                                        <p:strVal val="visible"/>
                                      </p:to>
                                    </p:set>
                                    <p:animEffect transition="in" filter="randombar(horizontal)">
                                      <p:cBhvr>
                                        <p:cTn id="12" dur="500"/>
                                        <p:tgtEl>
                                          <p:spTgt spid="4098">
                                            <p:txEl>
                                              <p:pRg st="1" end="1"/>
                                            </p:txEl>
                                          </p:spTgt>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098">
                                            <p:txEl>
                                              <p:pRg st="2" end="2"/>
                                            </p:txEl>
                                          </p:spTgt>
                                        </p:tgtEl>
                                        <p:attrNameLst>
                                          <p:attrName>style.visibility</p:attrName>
                                        </p:attrNameLst>
                                      </p:cBhvr>
                                      <p:to>
                                        <p:strVal val="visible"/>
                                      </p:to>
                                    </p:set>
                                    <p:animEffect transition="in" filter="randombar(horizontal)">
                                      <p:cBhvr>
                                        <p:cTn id="16" dur="500"/>
                                        <p:tgtEl>
                                          <p:spTgt spid="4098">
                                            <p:txEl>
                                              <p:pRg st="2" end="2"/>
                                            </p:txEl>
                                          </p:spTgt>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4098">
                                            <p:txEl>
                                              <p:pRg st="3" end="3"/>
                                            </p:txEl>
                                          </p:spTgt>
                                        </p:tgtEl>
                                        <p:attrNameLst>
                                          <p:attrName>style.visibility</p:attrName>
                                        </p:attrNameLst>
                                      </p:cBhvr>
                                      <p:to>
                                        <p:strVal val="visible"/>
                                      </p:to>
                                    </p:set>
                                    <p:animEffect transition="in" filter="randombar(horizontal)">
                                      <p:cBhvr>
                                        <p:cTn id="20" dur="500"/>
                                        <p:tgtEl>
                                          <p:spTgt spid="4098">
                                            <p:txEl>
                                              <p:pRg st="3" end="3"/>
                                            </p:txEl>
                                          </p:spTgt>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4098">
                                            <p:txEl>
                                              <p:pRg st="4" end="4"/>
                                            </p:txEl>
                                          </p:spTgt>
                                        </p:tgtEl>
                                        <p:attrNameLst>
                                          <p:attrName>style.visibility</p:attrName>
                                        </p:attrNameLst>
                                      </p:cBhvr>
                                      <p:to>
                                        <p:strVal val="visible"/>
                                      </p:to>
                                    </p:set>
                                    <p:animEffect transition="in" filter="randombar(horizontal)">
                                      <p:cBhvr>
                                        <p:cTn id="24" dur="500"/>
                                        <p:tgtEl>
                                          <p:spTgt spid="40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johnnymelton.com/wp-content/uploads/2013/03/education-system-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92" y="1372417"/>
            <a:ext cx="5829886" cy="4459862"/>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1072484" y="276081"/>
            <a:ext cx="7327384"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Škola: jučer, danas, sutra...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1439681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1032"/>
                                        </p:tgtEl>
                                        <p:attrNameLst>
                                          <p:attrName>style.visibility</p:attrName>
                                        </p:attrNameLst>
                                      </p:cBhvr>
                                      <p:to>
                                        <p:strVal val="visible"/>
                                      </p:to>
                                    </p:set>
                                    <p:animEffect transition="in" filter="barn(inVertical)">
                                      <p:cBhvr>
                                        <p:cTn id="7" dur="1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14" y="313384"/>
            <a:ext cx="4254285" cy="1569660"/>
          </a:xfrm>
          <a:prstGeom prst="rect">
            <a:avLst/>
          </a:prstGeom>
        </p:spPr>
        <p:txBody>
          <a:bodyPr wrap="square">
            <a:spAutoFit/>
          </a:bodyPr>
          <a:lstStyle/>
          <a:p>
            <a:r>
              <a:rPr lang="hr-HR" sz="2400" dirty="0"/>
              <a:t>Riječ škola potječe iz starogrčkog jezika i bukvalno </a:t>
            </a:r>
            <a:r>
              <a:rPr lang="hr-HR" sz="2400" dirty="0" smtClean="0"/>
              <a:t>znači: </a:t>
            </a:r>
            <a:r>
              <a:rPr lang="hr-HR" sz="2400" dirty="0"/>
              <a:t>„dokolica“ ili „rekreacija</a:t>
            </a:r>
            <a:r>
              <a:rPr lang="hr-HR" sz="2400" dirty="0" smtClean="0"/>
              <a:t>“.</a:t>
            </a:r>
            <a:endParaRPr lang="hr-HR" sz="2400" dirty="0"/>
          </a:p>
        </p:txBody>
      </p:sp>
      <p:pic>
        <p:nvPicPr>
          <p:cNvPr id="1028" name="Picture 4" descr="http://class56g.edublogs.org/files/2012/05/Ancient-Greek-School-yxi1k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6" y="1883044"/>
            <a:ext cx="4373503" cy="3548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03310" y="4419475"/>
            <a:ext cx="4254285" cy="1569660"/>
          </a:xfrm>
          <a:prstGeom prst="rect">
            <a:avLst/>
          </a:prstGeom>
        </p:spPr>
        <p:txBody>
          <a:bodyPr wrap="square">
            <a:spAutoFit/>
          </a:bodyPr>
          <a:lstStyle/>
          <a:p>
            <a:r>
              <a:rPr lang="hr-HR" sz="2400" dirty="0" smtClean="0"/>
              <a:t>Školu su u drevna vremena pohađali samo oni </a:t>
            </a:r>
            <a:r>
              <a:rPr lang="hr-HR" sz="2400" dirty="0"/>
              <a:t>koji su imali novca i/ili vremena</a:t>
            </a:r>
          </a:p>
        </p:txBody>
      </p:sp>
      <p:pic>
        <p:nvPicPr>
          <p:cNvPr id="1030" name="Picture 6" descr="http://3.bp.blogspot.com/--kwV4pe5p6s/UIftgC6rAHI/AAAAAAAAAg4/FGnMkAGhNaM/s1600/tablet+vas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7649" y="646542"/>
            <a:ext cx="4425609" cy="375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02379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722" y="418850"/>
            <a:ext cx="3417376" cy="5262979"/>
          </a:xfrm>
          <a:prstGeom prst="rect">
            <a:avLst/>
          </a:prstGeom>
        </p:spPr>
        <p:txBody>
          <a:bodyPr wrap="square">
            <a:spAutoFit/>
          </a:bodyPr>
          <a:lstStyle/>
          <a:p>
            <a:r>
              <a:rPr lang="hr-HR" sz="2400" dirty="0"/>
              <a:t>Propašću starih civilizacija situacija postaje još gora. Praktično sve do Renesanse svećenici su često predstavljali jedine pismene grupe ljudi koji su to znanje koristili za čitanje i tumačenje religijskih tekstova</a:t>
            </a:r>
            <a:r>
              <a:rPr lang="hr-HR" sz="2400" dirty="0" smtClean="0"/>
              <a:t>.</a:t>
            </a:r>
          </a:p>
          <a:p>
            <a:r>
              <a:rPr lang="hr-HR" sz="2400" dirty="0" smtClean="0"/>
              <a:t>Prethodno spomenuti most kod </a:t>
            </a:r>
            <a:r>
              <a:rPr lang="hr-HR" sz="2400" dirty="0" err="1" smtClean="0"/>
              <a:t>Avignona</a:t>
            </a:r>
            <a:r>
              <a:rPr lang="hr-HR" sz="2400" dirty="0" smtClean="0"/>
              <a:t> gradila je redovnička zajednica.</a:t>
            </a:r>
            <a:endParaRPr lang="hr-HR" sz="2400" dirty="0"/>
          </a:p>
        </p:txBody>
      </p:sp>
      <p:pic>
        <p:nvPicPr>
          <p:cNvPr id="2052" name="Picture 4" descr="http://upload.wikimedia.org/wikipedia/commons/f/fb/Master_of_Parral_-_St_Jerome_in_the_scriptorium_-_Google_Art_Proje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059" b="7313"/>
          <a:stretch/>
        </p:blipFill>
        <p:spPr bwMode="auto">
          <a:xfrm>
            <a:off x="3944319" y="325465"/>
            <a:ext cx="4868298" cy="541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05549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722" y="418850"/>
            <a:ext cx="3611428" cy="2246769"/>
          </a:xfrm>
          <a:prstGeom prst="rect">
            <a:avLst/>
          </a:prstGeom>
        </p:spPr>
        <p:txBody>
          <a:bodyPr wrap="square">
            <a:spAutoFit/>
          </a:bodyPr>
          <a:lstStyle/>
          <a:p>
            <a:r>
              <a:rPr lang="hr-HR" sz="2000" dirty="0"/>
              <a:t>Puk je znanje prenosio usmenim putem, učenjem na primjerima </a:t>
            </a:r>
            <a:r>
              <a:rPr lang="hr-HR" sz="2000" dirty="0" smtClean="0"/>
              <a:t>starijih.</a:t>
            </a:r>
          </a:p>
          <a:p>
            <a:r>
              <a:rPr lang="hr-HR" sz="2000" dirty="0" smtClean="0"/>
              <a:t>Čitanje </a:t>
            </a:r>
            <a:r>
              <a:rPr lang="hr-HR" sz="2000" dirty="0"/>
              <a:t>nije bilo potrebno a često ni korisno. </a:t>
            </a:r>
            <a:endParaRPr lang="hr-HR" sz="2000" dirty="0" smtClean="0"/>
          </a:p>
          <a:p>
            <a:r>
              <a:rPr lang="hr-HR" sz="2000" dirty="0" smtClean="0"/>
              <a:t>Knjige </a:t>
            </a:r>
            <a:r>
              <a:rPr lang="hr-HR" sz="2000" dirty="0"/>
              <a:t>bile vrlo vrijedne (skupe) i </a:t>
            </a:r>
            <a:r>
              <a:rPr lang="hr-HR" sz="2000" dirty="0" smtClean="0"/>
              <a:t>nedostupne.</a:t>
            </a:r>
            <a:endParaRPr lang="hr-HR" sz="2000" dirty="0"/>
          </a:p>
        </p:txBody>
      </p:sp>
      <p:pic>
        <p:nvPicPr>
          <p:cNvPr id="3" name="Picture 2" descr="http://img1.photographersdirect.com/img/262/wm/pd2501754.jpg"/>
          <p:cNvPicPr>
            <a:picLocks noChangeAspect="1" noChangeArrowheads="1"/>
          </p:cNvPicPr>
          <p:nvPr/>
        </p:nvPicPr>
        <p:blipFill rotWithShape="1">
          <a:blip r:embed="rId2">
            <a:extLst>
              <a:ext uri="{28A0092B-C50C-407E-A947-70E740481C1C}">
                <a14:useLocalDpi xmlns:a14="http://schemas.microsoft.com/office/drawing/2010/main" val="0"/>
              </a:ext>
            </a:extLst>
          </a:blip>
          <a:srcRect t="9694" r="5695" b="15561"/>
          <a:stretch/>
        </p:blipFill>
        <p:spPr bwMode="auto">
          <a:xfrm>
            <a:off x="3815320" y="418851"/>
            <a:ext cx="4795280" cy="539871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img4.wikia.nocookie.net/__cb20131002102431/creepypasta/images/3/31/Old_armenian_book_by_devianti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23" y="2665619"/>
            <a:ext cx="4572266" cy="313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0265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722" y="418850"/>
            <a:ext cx="8353586" cy="1200329"/>
          </a:xfrm>
          <a:prstGeom prst="rect">
            <a:avLst/>
          </a:prstGeom>
        </p:spPr>
        <p:txBody>
          <a:bodyPr wrap="square">
            <a:spAutoFit/>
          </a:bodyPr>
          <a:lstStyle/>
          <a:p>
            <a:r>
              <a:rPr lang="hr-HR" sz="2400" dirty="0" smtClean="0"/>
              <a:t>Izumom tiskarskog stroja (Gutenberg) knjige postaju dostupnije, </a:t>
            </a:r>
            <a:r>
              <a:rPr lang="hr-HR" sz="2400" dirty="0"/>
              <a:t>što je pak potaklo širenje znanja u renesansnoj </a:t>
            </a:r>
            <a:r>
              <a:rPr lang="hr-HR" sz="2400" dirty="0" smtClean="0"/>
              <a:t>Europi.</a:t>
            </a:r>
            <a:endParaRPr lang="hr-HR" sz="2400" dirty="0"/>
          </a:p>
        </p:txBody>
      </p:sp>
      <p:pic>
        <p:nvPicPr>
          <p:cNvPr id="8193" name="Picture 1" descr="https://encrypted-tbn2.gstatic.com/images?q=tbn:ANd9GcRqW0-YDlAJ1_-WBoOm6R93WQDYxg1aUGZg2tFM7I6ns1x09-_dhA"/>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6116" y="1619179"/>
            <a:ext cx="5778360" cy="40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Inkunabul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316" y="1619179"/>
            <a:ext cx="3315066" cy="40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99217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721" y="180725"/>
            <a:ext cx="8772041" cy="2308324"/>
          </a:xfrm>
          <a:prstGeom prst="rect">
            <a:avLst/>
          </a:prstGeom>
        </p:spPr>
        <p:txBody>
          <a:bodyPr wrap="square">
            <a:spAutoFit/>
          </a:bodyPr>
          <a:lstStyle/>
          <a:p>
            <a:r>
              <a:rPr lang="hr-HR" sz="2400" dirty="0"/>
              <a:t>Početkom 19. stoljeća u Evropi i SAD-u se počeo uvoditi sistem osnovnih škola. Ovaj proces potaknut je industrijalizacijom i širenjem gradova, jer su promjene bile toliko brze da više nije bilo moguće učiti od starijih. Ovaj trend je prisutan i danas, i ne samo prisutan, već i sve više </a:t>
            </a:r>
            <a:r>
              <a:rPr lang="hr-HR" sz="2400" dirty="0" smtClean="0"/>
              <a:t>izražen.</a:t>
            </a:r>
            <a:endParaRPr lang="hr-HR" sz="2400" dirty="0"/>
          </a:p>
        </p:txBody>
      </p:sp>
      <p:pic>
        <p:nvPicPr>
          <p:cNvPr id="7170" name="Picture 2" descr="http://www.industryweek.com/site-files/industryweek.com/files/imagecache/galleryformatter_slide_penton/gallery_images/1793-IndustrialRev-2.jpg"/>
          <p:cNvPicPr>
            <a:picLocks noChangeAspect="1" noChangeArrowheads="1"/>
          </p:cNvPicPr>
          <p:nvPr/>
        </p:nvPicPr>
        <p:blipFill rotWithShape="1">
          <a:blip r:embed="rId2">
            <a:extLst>
              <a:ext uri="{28A0092B-C50C-407E-A947-70E740481C1C}">
                <a14:useLocalDpi xmlns:a14="http://schemas.microsoft.com/office/drawing/2010/main" val="0"/>
              </a:ext>
            </a:extLst>
          </a:blip>
          <a:srcRect l="14752" t="790" r="11235"/>
          <a:stretch/>
        </p:blipFill>
        <p:spPr bwMode="auto">
          <a:xfrm>
            <a:off x="4670316" y="2489048"/>
            <a:ext cx="4357446" cy="32943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3.bp.blogspot.com/-_4OTEmGAGoM/Uod8soDSOOI/AAAAAAAAAFk/OzrGg3YwLm0/s1600/printing-pr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22" y="2489049"/>
            <a:ext cx="4313104" cy="329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94213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207" y="157593"/>
            <a:ext cx="5941879" cy="5847755"/>
          </a:xfrm>
          <a:prstGeom prst="rect">
            <a:avLst/>
          </a:prstGeom>
        </p:spPr>
        <p:txBody>
          <a:bodyPr wrap="square">
            <a:spAutoFit/>
          </a:bodyPr>
          <a:lstStyle/>
          <a:p>
            <a:r>
              <a:rPr lang="hr-HR" sz="2200" dirty="0" smtClean="0"/>
              <a:t>Na našim prostorima, </a:t>
            </a:r>
            <a:r>
              <a:rPr lang="hr-HR" sz="2200" dirty="0"/>
              <a:t>početci organiziranog školovanja i obrazovanja sežu u 10. st., a sve do 18. st. oni su, kao i u cijeloj Europi, bili vezani uz crkvu i svećenstvo</a:t>
            </a:r>
            <a:r>
              <a:rPr lang="hr-HR" sz="2200" dirty="0" smtClean="0"/>
              <a:t>.</a:t>
            </a:r>
          </a:p>
          <a:p>
            <a:endParaRPr lang="hr-HR" sz="2200" dirty="0" smtClean="0"/>
          </a:p>
          <a:p>
            <a:r>
              <a:rPr lang="hr-HR" sz="2200" dirty="0" smtClean="0"/>
              <a:t>Neki podaci iz prošlosti:</a:t>
            </a:r>
          </a:p>
          <a:p>
            <a:pPr marL="285750" indent="-285750">
              <a:buFont typeface="Arial" panose="020B0604020202020204" pitchFamily="34" charset="0"/>
              <a:buChar char="•"/>
            </a:pPr>
            <a:r>
              <a:rPr lang="hr-HR" sz="2200" dirty="0" smtClean="0"/>
              <a:t>Marija Terezija, 1774. – obavezna pučka </a:t>
            </a:r>
            <a:r>
              <a:rPr lang="hr-HR" sz="2200" dirty="0"/>
              <a:t>škola </a:t>
            </a:r>
            <a:r>
              <a:rPr lang="hr-HR" sz="2200" dirty="0" smtClean="0"/>
              <a:t>za svu djecu </a:t>
            </a:r>
            <a:r>
              <a:rPr lang="hr-HR" sz="2200" dirty="0"/>
              <a:t>od 7. do 12. </a:t>
            </a:r>
            <a:r>
              <a:rPr lang="hr-HR" sz="2200" dirty="0" smtClean="0"/>
              <a:t>godine</a:t>
            </a:r>
          </a:p>
          <a:p>
            <a:pPr marL="285750" indent="-285750">
              <a:buFont typeface="Arial" panose="020B0604020202020204" pitchFamily="34" charset="0"/>
              <a:buChar char="•"/>
            </a:pPr>
            <a:r>
              <a:rPr lang="hr-HR" sz="2200" dirty="0" smtClean="0"/>
              <a:t>1849. u Zagrebu, otvorena </a:t>
            </a:r>
            <a:r>
              <a:rPr lang="hr-HR" sz="2200" dirty="0"/>
              <a:t>je </a:t>
            </a:r>
            <a:r>
              <a:rPr lang="hr-HR" sz="2200" dirty="0" smtClean="0"/>
              <a:t>prva </a:t>
            </a:r>
            <a:r>
              <a:rPr lang="hr-HR" sz="2200" dirty="0"/>
              <a:t>javna državna učiteljska </a:t>
            </a:r>
            <a:r>
              <a:rPr lang="hr-HR" sz="2200" dirty="0" smtClean="0"/>
              <a:t>škola.</a:t>
            </a:r>
            <a:r>
              <a:rPr lang="hr-HR" sz="2200" dirty="0"/>
              <a:t> </a:t>
            </a:r>
            <a:endParaRPr lang="hr-HR" sz="2200" dirty="0" smtClean="0"/>
          </a:p>
          <a:p>
            <a:pPr marL="285750" indent="-285750">
              <a:buFont typeface="Arial" panose="020B0604020202020204" pitchFamily="34" charset="0"/>
              <a:buChar char="•"/>
            </a:pPr>
            <a:r>
              <a:rPr lang="hr-HR" sz="2200" dirty="0" smtClean="0"/>
              <a:t>Hrvatski sabor 1874. </a:t>
            </a:r>
            <a:r>
              <a:rPr lang="hr-HR" sz="2200" dirty="0"/>
              <a:t>godine donosi prvi hrvatski školski zakon, kojim nastavni jezik </a:t>
            </a:r>
            <a:r>
              <a:rPr lang="hr-HR" sz="2200" dirty="0" smtClean="0"/>
              <a:t>postaje hrvatski i </a:t>
            </a:r>
            <a:r>
              <a:rPr lang="hr-HR" sz="2200" dirty="0"/>
              <a:t>propisano je obvezno petogodišnje školovanje</a:t>
            </a:r>
            <a:endParaRPr lang="hr-HR" sz="2200" dirty="0" smtClean="0"/>
          </a:p>
          <a:p>
            <a:pPr marL="285750" indent="-285750">
              <a:buFont typeface="Arial" panose="020B0604020202020204" pitchFamily="34" charset="0"/>
              <a:buChar char="•"/>
            </a:pPr>
            <a:r>
              <a:rPr lang="hr-HR" sz="2200" dirty="0"/>
              <a:t>Od 1945. bilo je obvezno sedmogodišnje </a:t>
            </a:r>
            <a:r>
              <a:rPr lang="hr-HR" sz="2200" dirty="0" smtClean="0"/>
              <a:t>školovanje.</a:t>
            </a:r>
          </a:p>
          <a:p>
            <a:pPr marL="285750" indent="-285750">
              <a:buFont typeface="Arial" panose="020B0604020202020204" pitchFamily="34" charset="0"/>
              <a:buChar char="•"/>
            </a:pPr>
            <a:r>
              <a:rPr lang="hr-HR" sz="2200" dirty="0" smtClean="0"/>
              <a:t>Od </a:t>
            </a:r>
            <a:r>
              <a:rPr lang="hr-HR" sz="2200" dirty="0"/>
              <a:t>1958. obvezno </a:t>
            </a:r>
            <a:r>
              <a:rPr lang="hr-HR" sz="2200" dirty="0" smtClean="0"/>
              <a:t>osmogodišnje školovanje.</a:t>
            </a:r>
          </a:p>
        </p:txBody>
      </p:sp>
      <p:pic>
        <p:nvPicPr>
          <p:cNvPr id="5122" name="Picture 2" descr="http://upload.wikimedia.org/wikipedia/commons/thumb/3/3e/Kaiserin_Maria_Theresia_%28HRR%29.jpg/280px-Kaiserin_Maria_Theresia_%28HRR%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1389" y="418850"/>
            <a:ext cx="2242268" cy="27788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upload.wikimedia.org/wikipedia/commons/5/5c/Vlaho_Bukovac,_Hrvatski_preporod_(svecani_zastor_Hrvatskog_narodnog_kazalista_u_Zagreb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2991" y="3650365"/>
            <a:ext cx="3077155" cy="225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917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45555" y="102135"/>
            <a:ext cx="7683041" cy="5829090"/>
            <a:chOff x="845555" y="102135"/>
            <a:chExt cx="7683041" cy="5829090"/>
          </a:xfrm>
        </p:grpSpPr>
        <p:pic>
          <p:nvPicPr>
            <p:cNvPr id="10" name="Picture 2" descr="What is considered a good graduate salary? - The Student 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55" y="102135"/>
              <a:ext cx="7683041" cy="582909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2156074" y="3671339"/>
              <a:ext cx="1362140" cy="1349529"/>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511907" y="1634434"/>
              <a:ext cx="6307" cy="20369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122" name="Picture 2" descr="Povezana slik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00" y="224724"/>
            <a:ext cx="8844916" cy="55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11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len_Clanci\2014 - 11 - Zagreb, Hrvatski graditeljski forum\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57" y="2935977"/>
            <a:ext cx="3784601" cy="29511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5722" y="1033373"/>
            <a:ext cx="5982346" cy="1785104"/>
          </a:xfrm>
          <a:prstGeom prst="rect">
            <a:avLst/>
          </a:prstGeom>
        </p:spPr>
        <p:txBody>
          <a:bodyPr wrap="square">
            <a:spAutoFit/>
          </a:bodyPr>
          <a:lstStyle/>
          <a:p>
            <a:r>
              <a:rPr lang="hr-HR" sz="2200" dirty="0"/>
              <a:t>Pismenost, u svom širem kontekstu, predstavlja sposobnost lakog usvajanja novih znanja i </a:t>
            </a:r>
            <a:r>
              <a:rPr lang="hr-HR" sz="2200" dirty="0" smtClean="0"/>
              <a:t>vještina. Moderna definicija pismenosti podrazumijeva </a:t>
            </a:r>
            <a:r>
              <a:rPr lang="hr-HR" sz="2200" dirty="0"/>
              <a:t>svakako poznavanje rada na računalu i </a:t>
            </a:r>
            <a:r>
              <a:rPr lang="hr-HR" sz="2200" dirty="0" smtClean="0"/>
              <a:t>poznavanje </a:t>
            </a:r>
            <a:r>
              <a:rPr lang="hr-HR" sz="2200" dirty="0"/>
              <a:t>bar jednog svjetskog </a:t>
            </a:r>
            <a:r>
              <a:rPr lang="hr-HR" sz="2200" dirty="0" smtClean="0"/>
              <a:t>jezika.</a:t>
            </a:r>
            <a:endParaRPr lang="hr-HR" sz="2200" dirty="0"/>
          </a:p>
        </p:txBody>
      </p:sp>
      <p:pic>
        <p:nvPicPr>
          <p:cNvPr id="4101" name="Picture 5" descr="http://www.staff.uni-mainz.de/pommeren/DSVorlesung04/Bilder/smas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676" y="2935977"/>
            <a:ext cx="3084162" cy="294027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chronicle.com/blogs/linguafranca/files/2012/10/Writing-writing-31277215-579-6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580" y="93592"/>
            <a:ext cx="2572718" cy="2719349"/>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
          <p:cNvSpPr>
            <a:spLocks noChangeArrowheads="1" noChangeShapeType="1" noTextEdit="1"/>
          </p:cNvSpPr>
          <p:nvPr/>
        </p:nvSpPr>
        <p:spPr bwMode="auto">
          <a:xfrm>
            <a:off x="1022035" y="295375"/>
            <a:ext cx="3858970"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Pismenost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1628889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circle(in)">
                                      <p:cBhvr>
                                        <p:cTn id="11"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221" y="818154"/>
            <a:ext cx="8702298" cy="430887"/>
          </a:xfrm>
          <a:prstGeom prst="rect">
            <a:avLst/>
          </a:prstGeom>
        </p:spPr>
        <p:txBody>
          <a:bodyPr wrap="square">
            <a:spAutoFit/>
          </a:bodyPr>
          <a:lstStyle/>
          <a:p>
            <a:r>
              <a:rPr lang="hr-HR" sz="2200" dirty="0" smtClean="0"/>
              <a:t>Proširena stvarnost (</a:t>
            </a:r>
            <a:r>
              <a:rPr lang="hr-HR" sz="2200" dirty="0" err="1" smtClean="0"/>
              <a:t>Augmented</a:t>
            </a:r>
            <a:r>
              <a:rPr lang="hr-HR" sz="2200" dirty="0" smtClean="0"/>
              <a:t> </a:t>
            </a:r>
            <a:r>
              <a:rPr lang="hr-HR" sz="2200" dirty="0" err="1" smtClean="0"/>
              <a:t>reality</a:t>
            </a:r>
            <a:r>
              <a:rPr lang="hr-HR" sz="2200" dirty="0" smtClean="0"/>
              <a:t>) je već svuda oko nas.</a:t>
            </a:r>
            <a:endParaRPr lang="hr-HR" sz="2200" dirty="0"/>
          </a:p>
        </p:txBody>
      </p:sp>
      <p:pic>
        <p:nvPicPr>
          <p:cNvPr id="7" name="Picture 6"/>
          <p:cNvPicPr>
            <a:picLocks noChangeAspect="1"/>
          </p:cNvPicPr>
          <p:nvPr/>
        </p:nvPicPr>
        <p:blipFill>
          <a:blip r:embed="rId2"/>
          <a:stretch>
            <a:fillRect/>
          </a:stretch>
        </p:blipFill>
        <p:spPr>
          <a:xfrm>
            <a:off x="1044495" y="1218264"/>
            <a:ext cx="7124752" cy="4686334"/>
          </a:xfrm>
          <a:prstGeom prst="rect">
            <a:avLst/>
          </a:prstGeom>
        </p:spPr>
      </p:pic>
      <p:sp>
        <p:nvSpPr>
          <p:cNvPr id="11" name="WordArt 3"/>
          <p:cNvSpPr>
            <a:spLocks noChangeArrowheads="1" noChangeShapeType="1" noTextEdit="1"/>
          </p:cNvSpPr>
          <p:nvPr/>
        </p:nvSpPr>
        <p:spPr bwMode="auto">
          <a:xfrm>
            <a:off x="1305813" y="275483"/>
            <a:ext cx="6354305"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Budućnost informacija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75217100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219" y="895840"/>
            <a:ext cx="8702298" cy="430887"/>
          </a:xfrm>
          <a:prstGeom prst="rect">
            <a:avLst/>
          </a:prstGeom>
        </p:spPr>
        <p:txBody>
          <a:bodyPr wrap="square">
            <a:spAutoFit/>
          </a:bodyPr>
          <a:lstStyle/>
          <a:p>
            <a:r>
              <a:rPr lang="hr-HR" sz="2200" dirty="0" smtClean="0"/>
              <a:t>Naočale za proširenu stvarnost; Cijena oko 400 $.</a:t>
            </a:r>
            <a:endParaRPr lang="hr-HR" sz="2200" dirty="0"/>
          </a:p>
        </p:txBody>
      </p:sp>
      <p:pic>
        <p:nvPicPr>
          <p:cNvPr id="10242" name="Picture 2" descr="http://www.bug.hr/_cache/edc44332a7c7ac6a4d27875803b1c3c8.jpg"/>
          <p:cNvPicPr>
            <a:picLocks noChangeAspect="1" noChangeArrowheads="1"/>
          </p:cNvPicPr>
          <p:nvPr/>
        </p:nvPicPr>
        <p:blipFill>
          <a:blip r:embed="rId2" r:link="rId3">
            <a:extLst>
              <a:ext uri="{28A0092B-C50C-407E-A947-70E740481C1C}">
                <a14:useLocalDpi xmlns:a14="http://schemas.microsoft.com/office/drawing/2010/main" val="0"/>
              </a:ext>
            </a:extLst>
          </a:blip>
          <a:srcRect l="9894" r="12570"/>
          <a:stretch>
            <a:fillRect/>
          </a:stretch>
        </p:blipFill>
        <p:spPr bwMode="auto">
          <a:xfrm>
            <a:off x="240220" y="3166272"/>
            <a:ext cx="3391049" cy="260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https://encrypted-tbn3.gstatic.com/images?q=tbn:ANd9GcRSWpJyytFxPTTvd-woZcHz6SbtowDvQCahqwjm7zCMUUW2Jycd">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204"/>
          <a:stretch/>
        </p:blipFill>
        <p:spPr bwMode="auto">
          <a:xfrm>
            <a:off x="3631268" y="1999281"/>
            <a:ext cx="5158650" cy="361724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tehnoklik.net.hr/2012/02/22/0232007.4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19" y="1450933"/>
            <a:ext cx="3391049" cy="1715339"/>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
          <p:cNvSpPr>
            <a:spLocks noChangeArrowheads="1" noChangeShapeType="1" noTextEdit="1"/>
          </p:cNvSpPr>
          <p:nvPr/>
        </p:nvSpPr>
        <p:spPr bwMode="auto">
          <a:xfrm>
            <a:off x="1305813" y="275483"/>
            <a:ext cx="6354305"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Budućnost informacija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22545528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593122"/>
            <a:ext cx="8797159" cy="5233182"/>
          </a:xfrm>
          <a:prstGeom prst="rect">
            <a:avLst/>
          </a:prstGeom>
        </p:spPr>
      </p:pic>
      <p:pic>
        <p:nvPicPr>
          <p:cNvPr id="7" name="Picture 6"/>
          <p:cNvPicPr>
            <a:picLocks noChangeAspect="1"/>
          </p:cNvPicPr>
          <p:nvPr/>
        </p:nvPicPr>
        <p:blipFill>
          <a:blip r:embed="rId3"/>
          <a:stretch>
            <a:fillRect/>
          </a:stretch>
        </p:blipFill>
        <p:spPr>
          <a:xfrm>
            <a:off x="2963917" y="806947"/>
            <a:ext cx="5771349" cy="4992268"/>
          </a:xfrm>
          <a:prstGeom prst="rect">
            <a:avLst/>
          </a:prstGeom>
        </p:spPr>
      </p:pic>
      <p:sp>
        <p:nvSpPr>
          <p:cNvPr id="4" name="WordArt 3"/>
          <p:cNvSpPr>
            <a:spLocks noChangeArrowheads="1" noChangeShapeType="1" noTextEdit="1"/>
          </p:cNvSpPr>
          <p:nvPr/>
        </p:nvSpPr>
        <p:spPr bwMode="auto">
          <a:xfrm>
            <a:off x="1431937" y="79991"/>
            <a:ext cx="6354305"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Budućnost informacija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3" name="Picture 2"/>
          <p:cNvPicPr>
            <a:picLocks noChangeAspect="1"/>
          </p:cNvPicPr>
          <p:nvPr/>
        </p:nvPicPr>
        <p:blipFill>
          <a:blip r:embed="rId4"/>
          <a:stretch>
            <a:fillRect/>
          </a:stretch>
        </p:blipFill>
        <p:spPr>
          <a:xfrm>
            <a:off x="251902" y="593122"/>
            <a:ext cx="5386119" cy="5199254"/>
          </a:xfrm>
          <a:prstGeom prst="rect">
            <a:avLst/>
          </a:prstGeom>
        </p:spPr>
      </p:pic>
    </p:spTree>
    <p:extLst>
      <p:ext uri="{BB962C8B-B14F-4D97-AF65-F5344CB8AC3E}">
        <p14:creationId xmlns:p14="http://schemas.microsoft.com/office/powerpoint/2010/main" val="248653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528" y="570964"/>
            <a:ext cx="8741044" cy="430887"/>
          </a:xfrm>
          <a:prstGeom prst="rect">
            <a:avLst/>
          </a:prstGeom>
        </p:spPr>
        <p:txBody>
          <a:bodyPr wrap="square">
            <a:spAutoFit/>
          </a:bodyPr>
          <a:lstStyle/>
          <a:p>
            <a:r>
              <a:rPr lang="hr-HR" sz="2200" dirty="0" smtClean="0"/>
              <a:t>Mogućnost direktnog „spremanja” podataka u mozak ??? </a:t>
            </a:r>
            <a:endParaRPr lang="hr-HR" sz="2200" dirty="0"/>
          </a:p>
        </p:txBody>
      </p:sp>
      <p:pic>
        <p:nvPicPr>
          <p:cNvPr id="14338" name="Picture 2" descr="http://www.24sata.hr/image/nova-nada-paralizirani-stakori-prohodali-za-samo-dva-tjedna-504x335-20120622-20120601212311-6faf03a9116bb4eb29fe1819f937c6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12" y="1001851"/>
            <a:ext cx="5218523" cy="346866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wordpress.engineering.iastate.edu/innovate/files/2011/06/Robi-with-EEG-BCI-data-collection2-_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194" y="1212516"/>
            <a:ext cx="6374378" cy="4705977"/>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3"/>
          <p:cNvSpPr>
            <a:spLocks noChangeArrowheads="1" noChangeShapeType="1" noTextEdit="1"/>
          </p:cNvSpPr>
          <p:nvPr/>
        </p:nvSpPr>
        <p:spPr bwMode="auto">
          <a:xfrm>
            <a:off x="1305813" y="191626"/>
            <a:ext cx="6354305"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Budućnost informacija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3" name="Picture 2"/>
          <p:cNvPicPr>
            <a:picLocks noChangeAspect="1"/>
          </p:cNvPicPr>
          <p:nvPr/>
        </p:nvPicPr>
        <p:blipFill>
          <a:blip r:embed="rId4"/>
          <a:stretch>
            <a:fillRect/>
          </a:stretch>
        </p:blipFill>
        <p:spPr>
          <a:xfrm>
            <a:off x="223528" y="1975061"/>
            <a:ext cx="8801953" cy="2325772"/>
          </a:xfrm>
          <a:prstGeom prst="rect">
            <a:avLst/>
          </a:prstGeom>
        </p:spPr>
      </p:pic>
    </p:spTree>
    <p:extLst>
      <p:ext uri="{BB962C8B-B14F-4D97-AF65-F5344CB8AC3E}">
        <p14:creationId xmlns:p14="http://schemas.microsoft.com/office/powerpoint/2010/main" val="1593691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len_Clanci\2014 - 11 - Zagreb, Hrvatski graditeljski forum\blog-h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182" y="1077132"/>
            <a:ext cx="6329286" cy="4787307"/>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1305813" y="275483"/>
            <a:ext cx="6354305"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Škola budućnosti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19253719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52" y="163129"/>
            <a:ext cx="8725546" cy="1107996"/>
          </a:xfrm>
          <a:prstGeom prst="rect">
            <a:avLst/>
          </a:prstGeom>
        </p:spPr>
        <p:txBody>
          <a:bodyPr wrap="square">
            <a:spAutoFit/>
          </a:bodyPr>
          <a:lstStyle/>
          <a:p>
            <a:r>
              <a:rPr lang="hr-HR" sz="2200" dirty="0"/>
              <a:t>U Rusiji je </a:t>
            </a:r>
            <a:r>
              <a:rPr lang="hr-HR" sz="2200" dirty="0" smtClean="0"/>
              <a:t>objavljena </a:t>
            </a:r>
            <a:r>
              <a:rPr lang="hr-HR" sz="2200" dirty="0"/>
              <a:t>studija „Obrazovanje 2030“ koja se bavi vizijom obrazovnog sustava u Rusiji, ali koja je primjenjiva i u ostatku </a:t>
            </a:r>
            <a:r>
              <a:rPr lang="hr-HR" sz="2200" dirty="0" smtClean="0"/>
              <a:t>svijeta.</a:t>
            </a:r>
          </a:p>
          <a:p>
            <a:r>
              <a:rPr lang="hr-HR" sz="2200" dirty="0"/>
              <a:t>Nekoliko trendova koje je studija „Obrazovanje 2030“ posebno istakla </a:t>
            </a:r>
            <a:r>
              <a:rPr lang="hr-HR" sz="2200" dirty="0" smtClean="0"/>
              <a:t>su:</a:t>
            </a:r>
            <a:endParaRPr lang="hr-HR" sz="2200" dirty="0"/>
          </a:p>
        </p:txBody>
      </p:sp>
      <p:sp>
        <p:nvSpPr>
          <p:cNvPr id="3" name="Rectangle 2"/>
          <p:cNvSpPr/>
          <p:nvPr/>
        </p:nvSpPr>
        <p:spPr>
          <a:xfrm>
            <a:off x="635430" y="1389936"/>
            <a:ext cx="8148934" cy="1446550"/>
          </a:xfrm>
          <a:prstGeom prst="rect">
            <a:avLst/>
          </a:prstGeom>
        </p:spPr>
        <p:txBody>
          <a:bodyPr wrap="square">
            <a:spAutoFit/>
          </a:bodyPr>
          <a:lstStyle/>
          <a:p>
            <a:pPr lvl="0"/>
            <a:r>
              <a:rPr lang="hr-HR" sz="2200" i="1" u="sng" dirty="0"/>
              <a:t>Posvemašnja revizija</a:t>
            </a:r>
            <a:endParaRPr lang="hr-HR" sz="2200" dirty="0"/>
          </a:p>
          <a:p>
            <a:r>
              <a:rPr lang="hr-HR" sz="2200" i="1" dirty="0"/>
              <a:t>Škole s razredima, satovima koji traju 45 minuta, redovima klupa i staromodnim ritualima naziva se 'obrazovanjem koje se stvaralo za potrebe industrijalizacije i borbe s masovnom nepismenošću'. </a:t>
            </a:r>
            <a:endParaRPr lang="hr-HR" sz="2200" i="1" dirty="0" smtClean="0"/>
          </a:p>
        </p:txBody>
      </p:sp>
      <p:pic>
        <p:nvPicPr>
          <p:cNvPr id="1028" name="Picture 4" descr="http://lh6.ggpht.com/0B0SupEO-YQ41LIV-auIl0g_hkXz9If75WNFoiOmhwpE0OyjJ4ro_qVhu7Hq5Cgfh8QrgISMLUxgiy9mWZcFvMWm=s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693" y="2836487"/>
            <a:ext cx="35718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os-ljgaja-ng.skole.hr/upload/os-ljgaja-ng/images/static3/1401/Image/programi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39" y="2836486"/>
            <a:ext cx="2861025" cy="308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10675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iles.obec-stehelceves.webnode.cz/200000005-4240c43354/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597" y="2717675"/>
            <a:ext cx="5486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887" y="163129"/>
            <a:ext cx="8948056" cy="1107996"/>
          </a:xfrm>
          <a:prstGeom prst="rect">
            <a:avLst/>
          </a:prstGeom>
        </p:spPr>
        <p:txBody>
          <a:bodyPr wrap="square">
            <a:spAutoFit/>
          </a:bodyPr>
          <a:lstStyle/>
          <a:p>
            <a:r>
              <a:rPr lang="hr-HR" sz="2200" dirty="0"/>
              <a:t>U Rusiji je </a:t>
            </a:r>
            <a:r>
              <a:rPr lang="hr-HR" sz="2200" dirty="0" smtClean="0"/>
              <a:t>objavljena </a:t>
            </a:r>
            <a:r>
              <a:rPr lang="hr-HR" sz="2200" dirty="0"/>
              <a:t>studija „Obrazovanje 2030“ koja se bavi vizijom obrazovnog sustava u Rusiji, ali koja je primjenjiva i u ostatku </a:t>
            </a:r>
            <a:r>
              <a:rPr lang="hr-HR" sz="2200" dirty="0" smtClean="0"/>
              <a:t>svijeta.</a:t>
            </a:r>
          </a:p>
          <a:p>
            <a:r>
              <a:rPr lang="hr-HR" sz="2200" dirty="0"/>
              <a:t>Nekoliko trendova koje je studija „Obrazovanje 2030“ posebno istakla </a:t>
            </a:r>
            <a:r>
              <a:rPr lang="hr-HR" sz="2200" dirty="0" smtClean="0"/>
              <a:t>su:</a:t>
            </a:r>
            <a:endParaRPr lang="hr-HR" sz="2200" dirty="0"/>
          </a:p>
        </p:txBody>
      </p:sp>
      <p:sp>
        <p:nvSpPr>
          <p:cNvPr id="3" name="Rectangle 2"/>
          <p:cNvSpPr/>
          <p:nvPr/>
        </p:nvSpPr>
        <p:spPr>
          <a:xfrm>
            <a:off x="635430" y="1271125"/>
            <a:ext cx="8148934" cy="1446550"/>
          </a:xfrm>
          <a:prstGeom prst="rect">
            <a:avLst/>
          </a:prstGeom>
        </p:spPr>
        <p:txBody>
          <a:bodyPr wrap="square">
            <a:spAutoFit/>
          </a:bodyPr>
          <a:lstStyle/>
          <a:p>
            <a:pPr lvl="0"/>
            <a:r>
              <a:rPr lang="hr-HR" sz="2200" i="1" u="sng" dirty="0" smtClean="0"/>
              <a:t>Izrazito </a:t>
            </a:r>
            <a:r>
              <a:rPr lang="hr-HR" sz="2200" i="1" u="sng" dirty="0"/>
              <a:t>osobno obrazovanje</a:t>
            </a:r>
            <a:endParaRPr lang="hr-HR" sz="2200" dirty="0" smtClean="0"/>
          </a:p>
          <a:p>
            <a:r>
              <a:rPr lang="hr-HR" sz="2200" i="1" dirty="0"/>
              <a:t>Čovjek danas može skupljati svoje osobno obrazovanje bez tradicionalnih institucija. Moguće je da će 2030. godine stalno obrazovanje u školi ili na fakultetu biti sudbina neuspješnih ljudi. </a:t>
            </a:r>
            <a:endParaRPr lang="hr-HR" sz="2200" i="1" dirty="0" smtClean="0"/>
          </a:p>
        </p:txBody>
      </p:sp>
    </p:spTree>
    <p:extLst>
      <p:ext uri="{BB962C8B-B14F-4D97-AF65-F5344CB8AC3E}">
        <p14:creationId xmlns:p14="http://schemas.microsoft.com/office/powerpoint/2010/main" val="39645557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52" y="163129"/>
            <a:ext cx="8725546" cy="1107996"/>
          </a:xfrm>
          <a:prstGeom prst="rect">
            <a:avLst/>
          </a:prstGeom>
        </p:spPr>
        <p:txBody>
          <a:bodyPr wrap="square">
            <a:spAutoFit/>
          </a:bodyPr>
          <a:lstStyle/>
          <a:p>
            <a:r>
              <a:rPr lang="hr-HR" sz="2200" dirty="0"/>
              <a:t>U Rusiji je </a:t>
            </a:r>
            <a:r>
              <a:rPr lang="hr-HR" sz="2200" dirty="0" smtClean="0"/>
              <a:t>objavljena </a:t>
            </a:r>
            <a:r>
              <a:rPr lang="hr-HR" sz="2200" dirty="0"/>
              <a:t>studija „Obrazovanje 2030“ koja se bavi vizijom obrazovnog sustava u Rusiji, ali koja je primjenjiva i u ostatku </a:t>
            </a:r>
            <a:r>
              <a:rPr lang="hr-HR" sz="2200" dirty="0" smtClean="0"/>
              <a:t>svijeta.</a:t>
            </a:r>
          </a:p>
          <a:p>
            <a:r>
              <a:rPr lang="hr-HR" sz="2200" dirty="0"/>
              <a:t>Nekoliko trendova koje je studija „Obrazovanje 2030“ posebno istakla </a:t>
            </a:r>
            <a:r>
              <a:rPr lang="hr-HR" sz="2200" dirty="0" smtClean="0"/>
              <a:t>su:</a:t>
            </a:r>
            <a:endParaRPr lang="hr-HR" sz="2200" dirty="0"/>
          </a:p>
        </p:txBody>
      </p:sp>
      <p:sp>
        <p:nvSpPr>
          <p:cNvPr id="3" name="Rectangle 2"/>
          <p:cNvSpPr/>
          <p:nvPr/>
        </p:nvSpPr>
        <p:spPr>
          <a:xfrm>
            <a:off x="671716" y="1271125"/>
            <a:ext cx="8148934" cy="1785104"/>
          </a:xfrm>
          <a:prstGeom prst="rect">
            <a:avLst/>
          </a:prstGeom>
        </p:spPr>
        <p:txBody>
          <a:bodyPr wrap="square">
            <a:spAutoFit/>
          </a:bodyPr>
          <a:lstStyle/>
          <a:p>
            <a:pPr lvl="0"/>
            <a:r>
              <a:rPr lang="hr-HR" sz="2200" i="1" u="sng" dirty="0"/>
              <a:t>Osobni '</a:t>
            </a:r>
            <a:r>
              <a:rPr lang="hr-HR" sz="2200" i="1" u="sng" dirty="0" err="1"/>
              <a:t>portofolio</a:t>
            </a:r>
            <a:r>
              <a:rPr lang="hr-HR" sz="2200" i="1" u="sng" dirty="0"/>
              <a:t>'</a:t>
            </a:r>
            <a:endParaRPr lang="hr-HR" sz="2200" dirty="0" smtClean="0"/>
          </a:p>
          <a:p>
            <a:r>
              <a:rPr lang="hr-HR" sz="2200" i="1" dirty="0"/>
              <a:t>Klasičan sistem ocjenjivanja od jedinice do petice ignorira mnoštvo drugih načina da se učenik dokaže: sudjelovanje na konferencijama i umjetničkim ostvarenjima, pomaganje prijateljima, posjet izložbama, samostalna istraživanja, praksa na stvarnim radnim mjestima...  </a:t>
            </a:r>
            <a:endParaRPr lang="hr-HR" sz="2200" i="1" dirty="0" smtClean="0"/>
          </a:p>
        </p:txBody>
      </p:sp>
      <p:pic>
        <p:nvPicPr>
          <p:cNvPr id="4098" name="Picture 2" descr="http://pogledkrozprozor.files.wordpress.com/2010/01/sl_2_posluzitelji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667" y="3056229"/>
            <a:ext cx="5198175" cy="289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19748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Alen_Clanci\2014 - 11 - Zagreb, Hrvatski graditeljski forum\digger.jpg"/>
          <p:cNvPicPr>
            <a:picLocks noChangeAspect="1" noChangeArrowheads="1"/>
          </p:cNvPicPr>
          <p:nvPr/>
        </p:nvPicPr>
        <p:blipFill rotWithShape="1">
          <a:blip r:embed="rId2">
            <a:extLst>
              <a:ext uri="{28A0092B-C50C-407E-A947-70E740481C1C}">
                <a14:useLocalDpi xmlns:a14="http://schemas.microsoft.com/office/drawing/2010/main" val="0"/>
              </a:ext>
            </a:extLst>
          </a:blip>
          <a:srcRect t="2983" b="24232"/>
          <a:stretch/>
        </p:blipFill>
        <p:spPr bwMode="auto">
          <a:xfrm>
            <a:off x="1913729" y="1000735"/>
            <a:ext cx="5131311" cy="4828777"/>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599091" y="253607"/>
            <a:ext cx="7762940"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 sad malo o građevinarstvu</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14562362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80450" y="159264"/>
            <a:ext cx="7570922" cy="995190"/>
          </a:xfrm>
          <a:prstGeom prst="rect">
            <a:avLst/>
          </a:prstGeom>
        </p:spPr>
        <p:txBody>
          <a:bodyPr wrap="none" fromWordArt="1">
            <a:prstTxWarp prst="textPlain">
              <a:avLst>
                <a:gd name="adj" fmla="val 50000"/>
              </a:avLst>
            </a:prstTxWarp>
          </a:bodyPr>
          <a:lstStyle/>
          <a:p>
            <a:pPr algn="ctr"/>
            <a:r>
              <a:rPr lang="hr-HR"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Ajmo</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se vratiti malo u povijest.</a:t>
            </a:r>
          </a:p>
          <a:p>
            <a:pPr algn="ctr"/>
            <a:r>
              <a:rPr lang="it-IT"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 </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su radili naši davni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1026" name="Picture 2" descr="Slikovni rezultat za construction stone 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87" y="1248797"/>
            <a:ext cx="8214516" cy="441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935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descr="http://www.njuskalo.hr/image-bigger/acer-prijenosnici/prijenosno-racunalo-acer-aspire-e1-571-53214g50mnks-nx-m09ex-028-slika-20872586.jpg"/>
          <p:cNvPicPr>
            <a:picLocks noChangeAspect="1" noChangeArrowheads="1"/>
          </p:cNvPicPr>
          <p:nvPr/>
        </p:nvPicPr>
        <p:blipFill rotWithShape="1">
          <a:blip r:embed="rId3">
            <a:extLst>
              <a:ext uri="{28A0092B-C50C-407E-A947-70E740481C1C}">
                <a14:useLocalDpi xmlns:a14="http://schemas.microsoft.com/office/drawing/2010/main" val="0"/>
              </a:ext>
            </a:extLst>
          </a:blip>
          <a:srcRect t="4278" b="7800"/>
          <a:stretch/>
        </p:blipFill>
        <p:spPr bwMode="auto">
          <a:xfrm>
            <a:off x="3289282" y="3905307"/>
            <a:ext cx="3018528" cy="1991533"/>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http://nadijeti.com/wp-content/uploads/2013/01/digitron.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431642" y="2532256"/>
            <a:ext cx="2538365" cy="236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http://www.informatika.buzdo.com/_slike/001-2.gif"/>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92945" y="1163587"/>
            <a:ext cx="6472803" cy="147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bwMode="auto">
          <a:xfrm rot="2278293">
            <a:off x="5633634" y="2708064"/>
            <a:ext cx="960894" cy="34096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smtClean="0">
              <a:ln>
                <a:noFill/>
              </a:ln>
              <a:solidFill>
                <a:schemeClr val="tx1"/>
              </a:solidFill>
              <a:effectLst/>
              <a:latin typeface="Verdana" pitchFamily="34" charset="0"/>
            </a:endParaRPr>
          </a:p>
        </p:txBody>
      </p:sp>
      <p:sp>
        <p:nvSpPr>
          <p:cNvPr id="5" name="Right Arrow 4"/>
          <p:cNvSpPr/>
          <p:nvPr/>
        </p:nvSpPr>
        <p:spPr bwMode="auto">
          <a:xfrm rot="10800000">
            <a:off x="4568825" y="3451982"/>
            <a:ext cx="1738985" cy="36421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smtClean="0">
              <a:ln>
                <a:noFill/>
              </a:ln>
              <a:solidFill>
                <a:schemeClr val="tx1"/>
              </a:solidFill>
              <a:effectLst/>
              <a:latin typeface="Verdana" pitchFamily="34" charset="0"/>
            </a:endParaRPr>
          </a:p>
        </p:txBody>
      </p:sp>
      <p:pic>
        <p:nvPicPr>
          <p:cNvPr id="19461" name="Picture 5" descr="http://www.24sata.hr/image/apple-1984-predstavio-svoje-prvo-prijenosno-racunalo-504x335-20120417-20120424082613-aea087ac979635435019b6149aab2ec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945" y="2028924"/>
            <a:ext cx="3850318" cy="2559239"/>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bwMode="auto">
          <a:xfrm rot="2453931">
            <a:off x="3313758" y="4423525"/>
            <a:ext cx="1025631"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smtClean="0">
              <a:ln>
                <a:noFill/>
              </a:ln>
              <a:solidFill>
                <a:schemeClr val="tx1"/>
              </a:solidFill>
              <a:effectLst/>
              <a:latin typeface="Verdana" pitchFamily="34" charset="0"/>
            </a:endParaRPr>
          </a:p>
        </p:txBody>
      </p:sp>
      <p:sp>
        <p:nvSpPr>
          <p:cNvPr id="12" name="Text Box 2"/>
          <p:cNvSpPr txBox="1">
            <a:spLocks noChangeArrowheads="1"/>
          </p:cNvSpPr>
          <p:nvPr/>
        </p:nvSpPr>
        <p:spPr bwMode="auto">
          <a:xfrm>
            <a:off x="6838990" y="1144710"/>
            <a:ext cx="2131017"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600"/>
              </a:spcBef>
            </a:pPr>
            <a:r>
              <a:rPr lang="hr-HR" altLang="sr-Latn-RS" sz="3200" b="1" i="1" dirty="0" smtClean="0">
                <a:solidFill>
                  <a:srgbClr val="000066"/>
                </a:solidFill>
                <a:latin typeface="+mn-lt"/>
              </a:rPr>
              <a:t>Kao prvo,</a:t>
            </a:r>
          </a:p>
          <a:p>
            <a:pPr algn="ctr" eaLnBrk="1" hangingPunct="1">
              <a:spcBef>
                <a:spcPts val="600"/>
              </a:spcBef>
            </a:pPr>
            <a:r>
              <a:rPr lang="hr-HR" altLang="sr-Latn-RS" sz="3200" b="1" i="1" dirty="0" smtClean="0">
                <a:solidFill>
                  <a:srgbClr val="000066"/>
                </a:solidFill>
                <a:latin typeface="+mn-lt"/>
              </a:rPr>
              <a:t>Alati…</a:t>
            </a:r>
          </a:p>
        </p:txBody>
      </p:sp>
      <p:pic>
        <p:nvPicPr>
          <p:cNvPr id="13" name="Picture 4" descr="http://www.impactlab.net/wp-content/uploads/2012/11/data-science.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126" y="1144710"/>
            <a:ext cx="6282251" cy="42332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citb.iprock.com/wp-content/images/2012/12/virtual-reality-L_250W.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8536" y="2501527"/>
            <a:ext cx="3789409" cy="3395313"/>
          </a:xfrm>
          <a:prstGeom prst="rect">
            <a:avLst/>
          </a:prstGeom>
          <a:noFill/>
          <a:extLst>
            <a:ext uri="{909E8E84-426E-40DD-AFC4-6F175D3DCCD1}">
              <a14:hiddenFill xmlns:a14="http://schemas.microsoft.com/office/drawing/2010/main">
                <a:solidFill>
                  <a:srgbClr val="FFFFFF"/>
                </a:solidFill>
              </a14:hiddenFill>
            </a:ext>
          </a:extLst>
        </p:spPr>
      </p:pic>
      <p:sp>
        <p:nvSpPr>
          <p:cNvPr id="15" name="WordArt 3"/>
          <p:cNvSpPr>
            <a:spLocks noChangeArrowheads="1" noChangeShapeType="1" noTextEdit="1"/>
          </p:cNvSpPr>
          <p:nvPr/>
        </p:nvSpPr>
        <p:spPr bwMode="auto">
          <a:xfrm>
            <a:off x="737826" y="148944"/>
            <a:ext cx="7725104" cy="925529"/>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se promijenilo u sustavu školovanja </a:t>
            </a:r>
            <a:endPar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Građevinskih Inženjera !</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1988737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4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94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94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94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http://www.grafitkatowice.pl/aukcje/obrazki/ROTRING_RAPIDOGRAPG_GRUBOSCI_LINII_I_OZNACZENIA.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226341" y="1117546"/>
            <a:ext cx="4164735" cy="195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ttp://www.kompaskomerc.co.rs/wp-content/uploads/2013/07/pa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2027" y="2447976"/>
            <a:ext cx="4270455" cy="23487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6943241" y="689884"/>
            <a:ext cx="2131017"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600"/>
              </a:spcBef>
            </a:pPr>
            <a:r>
              <a:rPr lang="hr-HR" altLang="sr-Latn-RS" sz="3200" b="1" i="1" dirty="0" smtClean="0">
                <a:solidFill>
                  <a:srgbClr val="000066"/>
                </a:solidFill>
                <a:latin typeface="+mn-lt"/>
              </a:rPr>
              <a:t>Zatim,</a:t>
            </a:r>
          </a:p>
          <a:p>
            <a:pPr algn="ctr" eaLnBrk="1" hangingPunct="1">
              <a:spcBef>
                <a:spcPts val="600"/>
              </a:spcBef>
            </a:pPr>
            <a:r>
              <a:rPr lang="hr-HR" altLang="sr-Latn-RS" sz="3200" b="1" i="1" dirty="0" smtClean="0">
                <a:solidFill>
                  <a:srgbClr val="000066"/>
                </a:solidFill>
                <a:latin typeface="+mn-lt"/>
              </a:rPr>
              <a:t>Tehnike.</a:t>
            </a:r>
          </a:p>
        </p:txBody>
      </p:sp>
      <p:pic>
        <p:nvPicPr>
          <p:cNvPr id="20482" name="Picture 2" descr="http://www.njuskalo.hr/image-bigger/sve-ostalo/rajsina-t-ravnalo-slika-27120609.jpg"/>
          <p:cNvPicPr>
            <a:picLocks noChangeAspect="1" noChangeArrowheads="1"/>
          </p:cNvPicPr>
          <p:nvPr/>
        </p:nvPicPr>
        <p:blipFill>
          <a:blip r:embed="rId6" r:link="rId7">
            <a:extLst>
              <a:ext uri="{28A0092B-C50C-407E-A947-70E740481C1C}">
                <a14:useLocalDpi xmlns:a14="http://schemas.microsoft.com/office/drawing/2010/main" val="0"/>
              </a:ext>
            </a:extLst>
          </a:blip>
          <a:srcRect l="2083" t="2408" r="2083" b="1759"/>
          <a:stretch>
            <a:fillRect/>
          </a:stretch>
        </p:blipFill>
        <p:spPr bwMode="auto">
          <a:xfrm>
            <a:off x="265112" y="1117546"/>
            <a:ext cx="1961229" cy="195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http://imagenes.es.sftcdn.net/es/scrn/42000/42288/autocad-2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241" y="3184902"/>
            <a:ext cx="3773816" cy="2717148"/>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rot="9357061">
            <a:off x="3682661" y="3049845"/>
            <a:ext cx="1061634" cy="41845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smtClean="0">
              <a:ln>
                <a:noFill/>
              </a:ln>
              <a:solidFill>
                <a:schemeClr val="tx1"/>
              </a:solidFill>
              <a:effectLst/>
              <a:latin typeface="Verdana" pitchFamily="34" charset="0"/>
            </a:endParaRPr>
          </a:p>
        </p:txBody>
      </p:sp>
      <p:pic>
        <p:nvPicPr>
          <p:cNvPr id="20487" name="Picture 7" descr="http://www.progecam.com/cad/image/T-FLEX-PLM-CAD-CAM-CAE-CN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3512" y="2836190"/>
            <a:ext cx="4518990" cy="300010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bwMode="auto">
          <a:xfrm>
            <a:off x="3725708" y="4471261"/>
            <a:ext cx="737804" cy="32546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r-HR" sz="1800" b="0" i="0" u="none" strike="noStrike" cap="none" normalizeH="0" baseline="0" smtClean="0">
              <a:ln>
                <a:noFill/>
              </a:ln>
              <a:solidFill>
                <a:schemeClr val="tx1"/>
              </a:solidFill>
              <a:effectLst/>
              <a:latin typeface="Verdana" pitchFamily="34" charset="0"/>
            </a:endParaRPr>
          </a:p>
        </p:txBody>
      </p:sp>
      <p:sp>
        <p:nvSpPr>
          <p:cNvPr id="11" name="WordArt 3"/>
          <p:cNvSpPr>
            <a:spLocks noChangeArrowheads="1" noChangeShapeType="1" noTextEdit="1"/>
          </p:cNvSpPr>
          <p:nvPr/>
        </p:nvSpPr>
        <p:spPr bwMode="auto">
          <a:xfrm>
            <a:off x="737826" y="148944"/>
            <a:ext cx="7725104" cy="925529"/>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se promijenilo u sustavu školovanja </a:t>
            </a:r>
            <a:endPar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Građevinskih Inženjera !</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3979412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48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048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545" y="136330"/>
            <a:ext cx="8759717" cy="369332"/>
          </a:xfrm>
          <a:prstGeom prst="rect">
            <a:avLst/>
          </a:prstGeom>
        </p:spPr>
        <p:txBody>
          <a:bodyPr wrap="square">
            <a:spAutoFit/>
          </a:bodyPr>
          <a:lstStyle/>
          <a:p>
            <a:r>
              <a:rPr lang="hr-HR" dirty="0"/>
              <a:t>Moderni CAD-CAE </a:t>
            </a:r>
            <a:r>
              <a:rPr lang="hr-HR" dirty="0" smtClean="0"/>
              <a:t>alati:</a:t>
            </a:r>
            <a:endParaRPr lang="hr-HR" dirty="0"/>
          </a:p>
        </p:txBody>
      </p:sp>
      <p:pic>
        <p:nvPicPr>
          <p:cNvPr id="11265" name="Picture 1" descr="http://www.caddigest.com/exclusive/AEC/gfx/scia_engineer_review_fig.2.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2546" y="623058"/>
            <a:ext cx="5542286" cy="418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2009_05_12_portanova_a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46" y="2863063"/>
            <a:ext cx="6724650" cy="30424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skeltonelectrical.com/images/desig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262" y="505662"/>
            <a:ext cx="57150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databuild.com.au/wp-content/uploads/2012/02/boq.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4237" y="1438275"/>
            <a:ext cx="7058025" cy="446722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http://3.imimg.com/data3/EQ/NL/MY-9169418/structural-planning-and-modelling-50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924" y="583156"/>
            <a:ext cx="7115175" cy="533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0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www.grad.hr/nastava/gs1/GS2_RijeseniPrimjeri/slike%20za%20galeriju/PNG/C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64" y="689883"/>
            <a:ext cx="4256730" cy="3003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6612883" y="862435"/>
            <a:ext cx="2531117"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600"/>
              </a:spcBef>
            </a:pPr>
            <a:r>
              <a:rPr lang="hr-HR" altLang="sr-Latn-RS" sz="2800" b="1" i="1" dirty="0" smtClean="0">
                <a:solidFill>
                  <a:srgbClr val="000066"/>
                </a:solidFill>
                <a:latin typeface="+mn-lt"/>
              </a:rPr>
              <a:t>…i konačno,</a:t>
            </a:r>
          </a:p>
          <a:p>
            <a:pPr algn="ctr" eaLnBrk="1" hangingPunct="1">
              <a:spcBef>
                <a:spcPts val="600"/>
              </a:spcBef>
            </a:pPr>
            <a:r>
              <a:rPr lang="hr-HR" altLang="sr-Latn-RS" sz="2800" b="1" i="1" dirty="0" smtClean="0">
                <a:solidFill>
                  <a:srgbClr val="000066"/>
                </a:solidFill>
                <a:latin typeface="+mn-lt"/>
              </a:rPr>
              <a:t>Mogućnosti.</a:t>
            </a:r>
          </a:p>
        </p:txBody>
      </p:sp>
      <p:pic>
        <p:nvPicPr>
          <p:cNvPr id="26636" name="Picture 12" descr="http://www.asdea.net/images/progettazione/spellegrin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19" y="2310187"/>
            <a:ext cx="83439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s://nees.org/resources/3067/download/IS_s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19" y="1927899"/>
            <a:ext cx="8058850" cy="40294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www.sph-flow.com/images/dambreak.gif"/>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33886" y="951867"/>
            <a:ext cx="5004118" cy="3258077"/>
          </a:xfrm>
          <a:prstGeom prst="rect">
            <a:avLst/>
          </a:prstGeom>
          <a:solidFill>
            <a:schemeClr val="accent1"/>
          </a:solidFill>
          <a:ln>
            <a:noFill/>
          </a:ln>
        </p:spPr>
      </p:pic>
      <p:pic>
        <p:nvPicPr>
          <p:cNvPr id="21" name="Picture 4" descr="http://www.3dnworld.com/users/114/images/HwyDesign1.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689274" y="1859073"/>
            <a:ext cx="4858759" cy="366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ttp://www.fault-analysis-group.ucd.ie/gallery/2D_DEM_model_2.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4626244" y="2974660"/>
            <a:ext cx="4213153" cy="29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3"/>
          <p:cNvSpPr>
            <a:spLocks noChangeArrowheads="1" noChangeShapeType="1" noTextEdit="1"/>
          </p:cNvSpPr>
          <p:nvPr/>
        </p:nvSpPr>
        <p:spPr bwMode="auto">
          <a:xfrm>
            <a:off x="737826" y="148944"/>
            <a:ext cx="7725104" cy="925529"/>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se promijenilo u sustavu školovanja </a:t>
            </a:r>
            <a:endPar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Građevinskih Inženjera !</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8764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6630"/>
                                        </p:tgtEl>
                                        <p:attrNameLst>
                                          <p:attrName>style.visibility</p:attrName>
                                        </p:attrNameLst>
                                      </p:cBhvr>
                                      <p:to>
                                        <p:strVal val="visible"/>
                                      </p:to>
                                    </p:set>
                                    <p:animEffect transition="in" filter="circle(in)">
                                      <p:cBhvr>
                                        <p:cTn id="11" dur="2000"/>
                                        <p:tgtEl>
                                          <p:spTgt spid="2663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6636"/>
                                        </p:tgtEl>
                                        <p:attrNameLst>
                                          <p:attrName>style.visibility</p:attrName>
                                        </p:attrNameLst>
                                      </p:cBhvr>
                                      <p:to>
                                        <p:strVal val="visible"/>
                                      </p:to>
                                    </p:set>
                                    <p:animEffect transition="in" filter="circle(in)">
                                      <p:cBhvr>
                                        <p:cTn id="16" dur="2000"/>
                                        <p:tgtEl>
                                          <p:spTgt spid="2663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6634"/>
                                        </p:tgtEl>
                                        <p:attrNameLst>
                                          <p:attrName>style.visibility</p:attrName>
                                        </p:attrNameLst>
                                      </p:cBhvr>
                                      <p:to>
                                        <p:strVal val="visible"/>
                                      </p:to>
                                    </p:set>
                                    <p:animEffect transition="in" filter="circle(in)">
                                      <p:cBhvr>
                                        <p:cTn id="21" dur="2000"/>
                                        <p:tgtEl>
                                          <p:spTgt spid="2663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639" y="522467"/>
            <a:ext cx="4448013" cy="430887"/>
          </a:xfrm>
          <a:prstGeom prst="rect">
            <a:avLst/>
          </a:prstGeom>
        </p:spPr>
        <p:txBody>
          <a:bodyPr wrap="square">
            <a:spAutoFit/>
          </a:bodyPr>
          <a:lstStyle/>
          <a:p>
            <a:pPr algn="ctr"/>
            <a:r>
              <a:rPr lang="hr-HR" sz="2200" dirty="0" err="1"/>
              <a:t>Voltex</a:t>
            </a:r>
            <a:r>
              <a:rPr lang="hr-HR" sz="2200" dirty="0"/>
              <a:t> membrana za </a:t>
            </a:r>
            <a:r>
              <a:rPr lang="hr-HR" sz="2200" dirty="0" err="1"/>
              <a:t>hidroizolacije</a:t>
            </a:r>
            <a:endParaRPr lang="hr-HR" sz="2200" dirty="0"/>
          </a:p>
        </p:txBody>
      </p:sp>
      <p:pic>
        <p:nvPicPr>
          <p:cNvPr id="21506" name="Picture 2" descr="http://www.cetco.co.uk/portals/0/images/CWG%20images/Products/Votex-09.jpg"/>
          <p:cNvPicPr>
            <a:picLocks noChangeAspect="1" noChangeArrowheads="1"/>
          </p:cNvPicPr>
          <p:nvPr/>
        </p:nvPicPr>
        <p:blipFill rotWithShape="1">
          <a:blip r:embed="rId2" r:link="rId3" cstate="print">
            <a:extLst>
              <a:ext uri="{28A0092B-C50C-407E-A947-70E740481C1C}">
                <a14:useLocalDpi xmlns:a14="http://schemas.microsoft.com/office/drawing/2010/main" val="0"/>
              </a:ext>
            </a:extLst>
          </a:blip>
          <a:srcRect t="22188"/>
          <a:stretch/>
        </p:blipFill>
        <p:spPr bwMode="auto">
          <a:xfrm>
            <a:off x="499606" y="945207"/>
            <a:ext cx="3945394" cy="230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www.eurogradnja.hr/wp-content/uploads/2012/12/voltex.jpg"/>
          <p:cNvPicPr>
            <a:picLocks noChangeAspect="1" noChangeArrowheads="1"/>
          </p:cNvPicPr>
          <p:nvPr/>
        </p:nvPicPr>
        <p:blipFill rotWithShape="1">
          <a:blip r:embed="rId4">
            <a:extLst>
              <a:ext uri="{28A0092B-C50C-407E-A947-70E740481C1C}">
                <a14:useLocalDpi xmlns:a14="http://schemas.microsoft.com/office/drawing/2010/main" val="0"/>
              </a:ext>
            </a:extLst>
          </a:blip>
          <a:srcRect l="26563" t="7127"/>
          <a:stretch/>
        </p:blipFill>
        <p:spPr bwMode="auto">
          <a:xfrm>
            <a:off x="2840926" y="1664753"/>
            <a:ext cx="1608810" cy="158345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http://www.spbtsk.ru/slider/nivo-slider/images/slider1.jpg"/>
          <p:cNvPicPr>
            <a:picLocks noChangeAspect="1" noChangeArrowheads="1"/>
          </p:cNvPicPr>
          <p:nvPr/>
        </p:nvPicPr>
        <p:blipFill rotWithShape="1">
          <a:blip r:embed="rId5" r:link="rId6" cstate="print">
            <a:extLst>
              <a:ext uri="{28A0092B-C50C-407E-A947-70E740481C1C}">
                <a14:useLocalDpi xmlns:a14="http://schemas.microsoft.com/office/drawing/2010/main" val="0"/>
              </a:ext>
            </a:extLst>
          </a:blip>
          <a:srcRect b="7227"/>
          <a:stretch/>
        </p:blipFill>
        <p:spPr bwMode="auto">
          <a:xfrm>
            <a:off x="4764385" y="1505715"/>
            <a:ext cx="4043870" cy="246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629955" y="3917879"/>
            <a:ext cx="4240293" cy="769441"/>
          </a:xfrm>
          <a:prstGeom prst="rect">
            <a:avLst/>
          </a:prstGeom>
        </p:spPr>
        <p:txBody>
          <a:bodyPr wrap="square">
            <a:spAutoFit/>
          </a:bodyPr>
          <a:lstStyle/>
          <a:p>
            <a:pPr algn="ctr"/>
            <a:r>
              <a:rPr lang="hr-HR" sz="2200" dirty="0" smtClean="0"/>
              <a:t>Termoizolacija </a:t>
            </a:r>
            <a:r>
              <a:rPr lang="hr-HR" sz="2200" dirty="0"/>
              <a:t>na bazi keramičkih materijala </a:t>
            </a:r>
          </a:p>
        </p:txBody>
      </p:sp>
      <p:pic>
        <p:nvPicPr>
          <p:cNvPr id="21511" name="Picture 7" descr="http://3.imimg.com/data3/EB/FW/MY-6496314/carbon-fiber-fabric-civil-reinforcement-500x500.jpg"/>
          <p:cNvPicPr>
            <a:picLocks noChangeAspect="1" noChangeArrowheads="1"/>
          </p:cNvPicPr>
          <p:nvPr/>
        </p:nvPicPr>
        <p:blipFill rotWithShape="1">
          <a:blip r:embed="rId7">
            <a:extLst>
              <a:ext uri="{28A0092B-C50C-407E-A947-70E740481C1C}">
                <a14:useLocalDpi xmlns:a14="http://schemas.microsoft.com/office/drawing/2010/main" val="0"/>
              </a:ext>
            </a:extLst>
          </a:blip>
          <a:srcRect l="4439" t="7411" r="5171" b="11283"/>
          <a:stretch/>
        </p:blipFill>
        <p:spPr bwMode="auto">
          <a:xfrm>
            <a:off x="707001" y="3397055"/>
            <a:ext cx="3485290" cy="25205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99319" y="5253867"/>
            <a:ext cx="2138767" cy="430887"/>
          </a:xfrm>
          <a:prstGeom prst="rect">
            <a:avLst/>
          </a:prstGeom>
        </p:spPr>
        <p:txBody>
          <a:bodyPr wrap="square">
            <a:spAutoFit/>
          </a:bodyPr>
          <a:lstStyle/>
          <a:p>
            <a:pPr algn="ctr"/>
            <a:r>
              <a:rPr lang="hr-HR" sz="2200" dirty="0" smtClean="0"/>
              <a:t>CFRP trake</a:t>
            </a:r>
            <a:endParaRPr lang="hr-HR" sz="2200" dirty="0"/>
          </a:p>
        </p:txBody>
      </p:sp>
      <p:pic>
        <p:nvPicPr>
          <p:cNvPr id="21513" name="Picture 9" descr="http://www.multitex-composites.com/images/SIGRATEX_Grid_6682_b.jpg"/>
          <p:cNvPicPr>
            <a:picLocks noChangeAspect="1" noChangeArrowheads="1"/>
          </p:cNvPicPr>
          <p:nvPr/>
        </p:nvPicPr>
        <p:blipFill rotWithShape="1">
          <a:blip r:embed="rId8">
            <a:extLst>
              <a:ext uri="{28A0092B-C50C-407E-A947-70E740481C1C}">
                <a14:useLocalDpi xmlns:a14="http://schemas.microsoft.com/office/drawing/2010/main" val="0"/>
              </a:ext>
            </a:extLst>
          </a:blip>
          <a:srcRect r="23542"/>
          <a:stretch/>
        </p:blipFill>
        <p:spPr bwMode="auto">
          <a:xfrm>
            <a:off x="4192291" y="4639951"/>
            <a:ext cx="2214752" cy="12776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4411122" y="332791"/>
            <a:ext cx="46779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r-HR" altLang="sr-Latn-RS" sz="2800" b="1" i="1" dirty="0" smtClean="0">
                <a:solidFill>
                  <a:srgbClr val="000066"/>
                </a:solidFill>
                <a:latin typeface="+mn-lt"/>
              </a:rPr>
              <a:t>Svakodnevno se razvijaju novi materijali</a:t>
            </a:r>
          </a:p>
        </p:txBody>
      </p:sp>
      <p:grpSp>
        <p:nvGrpSpPr>
          <p:cNvPr id="4" name="Group 3"/>
          <p:cNvGrpSpPr/>
          <p:nvPr/>
        </p:nvGrpSpPr>
        <p:grpSpPr>
          <a:xfrm>
            <a:off x="224880" y="1175073"/>
            <a:ext cx="4181506" cy="3207412"/>
            <a:chOff x="262140" y="1761279"/>
            <a:chExt cx="4181506" cy="3207412"/>
          </a:xfrm>
        </p:grpSpPr>
        <p:pic>
          <p:nvPicPr>
            <p:cNvPr id="3" name="Picture 2"/>
            <p:cNvPicPr>
              <a:picLocks noChangeAspect="1"/>
            </p:cNvPicPr>
            <p:nvPr/>
          </p:nvPicPr>
          <p:blipFill>
            <a:blip r:embed="rId9"/>
            <a:stretch>
              <a:fillRect/>
            </a:stretch>
          </p:blipFill>
          <p:spPr>
            <a:xfrm>
              <a:off x="262140" y="1825418"/>
              <a:ext cx="4181506" cy="3143273"/>
            </a:xfrm>
            <a:prstGeom prst="rect">
              <a:avLst/>
            </a:prstGeom>
          </p:spPr>
        </p:pic>
        <p:sp>
          <p:nvSpPr>
            <p:cNvPr id="12" name="Rectangle 11"/>
            <p:cNvSpPr/>
            <p:nvPr/>
          </p:nvSpPr>
          <p:spPr>
            <a:xfrm>
              <a:off x="707001" y="1761279"/>
              <a:ext cx="2138767" cy="430887"/>
            </a:xfrm>
            <a:prstGeom prst="rect">
              <a:avLst/>
            </a:prstGeom>
          </p:spPr>
          <p:txBody>
            <a:bodyPr wrap="square">
              <a:spAutoFit/>
            </a:bodyPr>
            <a:lstStyle/>
            <a:p>
              <a:pPr algn="ctr"/>
              <a:r>
                <a:rPr lang="hr-HR" sz="2200" dirty="0" smtClean="0">
                  <a:solidFill>
                    <a:schemeClr val="bg1"/>
                  </a:solidFill>
                </a:rPr>
                <a:t>Prozirno drvo</a:t>
              </a:r>
              <a:endParaRPr lang="hr-HR" sz="2200" dirty="0">
                <a:solidFill>
                  <a:schemeClr val="bg1"/>
                </a:solidFill>
              </a:endParaRPr>
            </a:p>
          </p:txBody>
        </p:sp>
      </p:grpSp>
      <p:grpSp>
        <p:nvGrpSpPr>
          <p:cNvPr id="7" name="Group 6"/>
          <p:cNvGrpSpPr/>
          <p:nvPr/>
        </p:nvGrpSpPr>
        <p:grpSpPr>
          <a:xfrm>
            <a:off x="3897153" y="1949388"/>
            <a:ext cx="4591084" cy="2915955"/>
            <a:chOff x="3897153" y="1949388"/>
            <a:chExt cx="4591084" cy="2915955"/>
          </a:xfrm>
        </p:grpSpPr>
        <p:pic>
          <p:nvPicPr>
            <p:cNvPr id="5" name="Picture 4"/>
            <p:cNvPicPr>
              <a:picLocks noChangeAspect="1"/>
            </p:cNvPicPr>
            <p:nvPr/>
          </p:nvPicPr>
          <p:blipFill>
            <a:blip r:embed="rId10"/>
            <a:stretch>
              <a:fillRect/>
            </a:stretch>
          </p:blipFill>
          <p:spPr>
            <a:xfrm>
              <a:off x="3897153" y="1998297"/>
              <a:ext cx="4591084" cy="2867046"/>
            </a:xfrm>
            <a:prstGeom prst="rect">
              <a:avLst/>
            </a:prstGeom>
          </p:spPr>
        </p:pic>
        <p:sp>
          <p:nvSpPr>
            <p:cNvPr id="15" name="Rectangle 14"/>
            <p:cNvSpPr/>
            <p:nvPr/>
          </p:nvSpPr>
          <p:spPr>
            <a:xfrm>
              <a:off x="4007609" y="1949388"/>
              <a:ext cx="3225610" cy="430887"/>
            </a:xfrm>
            <a:prstGeom prst="rect">
              <a:avLst/>
            </a:prstGeom>
          </p:spPr>
          <p:txBody>
            <a:bodyPr wrap="square">
              <a:spAutoFit/>
            </a:bodyPr>
            <a:lstStyle/>
            <a:p>
              <a:pPr algn="ctr"/>
              <a:r>
                <a:rPr lang="hr-HR" sz="2200" dirty="0" err="1" smtClean="0">
                  <a:solidFill>
                    <a:schemeClr val="bg1"/>
                  </a:solidFill>
                </a:rPr>
                <a:t>Samozacjeljujući</a:t>
              </a:r>
              <a:r>
                <a:rPr lang="hr-HR" sz="2200" dirty="0" smtClean="0">
                  <a:solidFill>
                    <a:schemeClr val="bg1"/>
                  </a:solidFill>
                </a:rPr>
                <a:t> betoni</a:t>
              </a:r>
              <a:endParaRPr lang="hr-HR" sz="2200" dirty="0">
                <a:solidFill>
                  <a:schemeClr val="bg1"/>
                </a:solidFill>
              </a:endParaRPr>
            </a:p>
          </p:txBody>
        </p:sp>
      </p:grpSp>
      <p:grpSp>
        <p:nvGrpSpPr>
          <p:cNvPr id="11" name="Group 10"/>
          <p:cNvGrpSpPr/>
          <p:nvPr/>
        </p:nvGrpSpPr>
        <p:grpSpPr>
          <a:xfrm>
            <a:off x="224880" y="329909"/>
            <a:ext cx="5123707" cy="5395158"/>
            <a:chOff x="224880" y="329909"/>
            <a:chExt cx="5123707" cy="5395158"/>
          </a:xfrm>
        </p:grpSpPr>
        <p:pic>
          <p:nvPicPr>
            <p:cNvPr id="9" name="Picture 8"/>
            <p:cNvPicPr>
              <a:picLocks noChangeAspect="1"/>
            </p:cNvPicPr>
            <p:nvPr/>
          </p:nvPicPr>
          <p:blipFill>
            <a:blip r:embed="rId11"/>
            <a:stretch>
              <a:fillRect/>
            </a:stretch>
          </p:blipFill>
          <p:spPr>
            <a:xfrm>
              <a:off x="416969" y="572631"/>
              <a:ext cx="4931618" cy="5152436"/>
            </a:xfrm>
            <a:prstGeom prst="rect">
              <a:avLst/>
            </a:prstGeom>
          </p:spPr>
        </p:pic>
        <p:sp>
          <p:nvSpPr>
            <p:cNvPr id="18" name="Rectangle 17"/>
            <p:cNvSpPr/>
            <p:nvPr/>
          </p:nvSpPr>
          <p:spPr>
            <a:xfrm>
              <a:off x="224880" y="329909"/>
              <a:ext cx="4611981" cy="430887"/>
            </a:xfrm>
            <a:prstGeom prst="rect">
              <a:avLst/>
            </a:prstGeom>
          </p:spPr>
          <p:txBody>
            <a:bodyPr wrap="square">
              <a:spAutoFit/>
            </a:bodyPr>
            <a:lstStyle/>
            <a:p>
              <a:pPr algn="ctr"/>
              <a:r>
                <a:rPr lang="hr-HR" sz="2200" dirty="0" smtClean="0"/>
                <a:t>Materijali koji apsorbiraju zagađenja</a:t>
              </a:r>
              <a:endParaRPr lang="hr-HR" sz="2200" dirty="0"/>
            </a:p>
          </p:txBody>
        </p:sp>
      </p:grpSp>
    </p:spTree>
    <p:extLst>
      <p:ext uri="{BB962C8B-B14F-4D97-AF65-F5344CB8AC3E}">
        <p14:creationId xmlns:p14="http://schemas.microsoft.com/office/powerpoint/2010/main" val="2045200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255363" y="253607"/>
            <a:ext cx="6354305" cy="452832"/>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Pristup </a:t>
            </a: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rješavanju problema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2" name="Rounded Rectangle 1"/>
          <p:cNvSpPr/>
          <p:nvPr/>
        </p:nvSpPr>
        <p:spPr>
          <a:xfrm>
            <a:off x="236672" y="902032"/>
            <a:ext cx="3675905" cy="813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 name="TextBox 2"/>
          <p:cNvSpPr txBox="1"/>
          <p:nvPr/>
        </p:nvSpPr>
        <p:spPr>
          <a:xfrm>
            <a:off x="628005" y="1108807"/>
            <a:ext cx="2959258" cy="400110"/>
          </a:xfrm>
          <a:prstGeom prst="rect">
            <a:avLst/>
          </a:prstGeom>
          <a:noFill/>
        </p:spPr>
        <p:txBody>
          <a:bodyPr wrap="square" rtlCol="0">
            <a:spAutoFit/>
          </a:bodyPr>
          <a:lstStyle/>
          <a:p>
            <a:pPr algn="ctr"/>
            <a:r>
              <a:rPr lang="hr-HR" dirty="0" smtClean="0">
                <a:latin typeface="Verdana" panose="020B0604030504040204" pitchFamily="34" charset="0"/>
                <a:ea typeface="Verdana" panose="020B0604030504040204" pitchFamily="34" charset="0"/>
                <a:cs typeface="Verdana" panose="020B0604030504040204" pitchFamily="34" charset="0"/>
              </a:rPr>
              <a:t>Tradicionalni pristup</a:t>
            </a:r>
            <a:endParaRPr lang="hr-HR"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4209777" y="1108807"/>
            <a:ext cx="1004062" cy="400110"/>
          </a:xfrm>
          <a:prstGeom prst="rect">
            <a:avLst/>
          </a:prstGeom>
          <a:noFill/>
        </p:spPr>
        <p:txBody>
          <a:bodyPr wrap="square" rtlCol="0">
            <a:spAutoFit/>
          </a:bodyPr>
          <a:lstStyle/>
          <a:p>
            <a:pPr algn="ctr"/>
            <a:r>
              <a:rPr lang="hr-HR" dirty="0" err="1" smtClean="0">
                <a:latin typeface="Verdana" panose="020B0604030504040204" pitchFamily="34" charset="0"/>
                <a:ea typeface="Verdana" panose="020B0604030504040204" pitchFamily="34" charset="0"/>
                <a:cs typeface="Verdana" panose="020B0604030504040204" pitchFamily="34" charset="0"/>
              </a:rPr>
              <a:t>Vs</a:t>
            </a:r>
            <a:r>
              <a:rPr lang="hr-HR" dirty="0" smtClean="0">
                <a:latin typeface="Verdana" panose="020B0604030504040204" pitchFamily="34" charset="0"/>
                <a:ea typeface="Verdana" panose="020B0604030504040204" pitchFamily="34" charset="0"/>
                <a:cs typeface="Verdana" panose="020B0604030504040204" pitchFamily="34" charset="0"/>
              </a:rPr>
              <a:t>.</a:t>
            </a:r>
            <a:endParaRPr lang="hr-HR" dirty="0">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p:cNvGrpSpPr/>
          <p:nvPr/>
        </p:nvGrpSpPr>
        <p:grpSpPr>
          <a:xfrm>
            <a:off x="236672" y="1715693"/>
            <a:ext cx="8528167" cy="4201464"/>
            <a:chOff x="236672" y="1715693"/>
            <a:chExt cx="8528167" cy="4201464"/>
          </a:xfrm>
        </p:grpSpPr>
        <p:pic>
          <p:nvPicPr>
            <p:cNvPr id="9218" name="Picture 2" descr="Slikovni rezultat za cross metoda">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480" r="3163" b="8690"/>
            <a:stretch/>
          </p:blipFill>
          <p:spPr bwMode="auto">
            <a:xfrm>
              <a:off x="236672" y="1903413"/>
              <a:ext cx="4020504" cy="38082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ovezana slik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839" y="1715693"/>
              <a:ext cx="3551000" cy="420146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ounded Rectangle 7"/>
          <p:cNvSpPr/>
          <p:nvPr/>
        </p:nvSpPr>
        <p:spPr>
          <a:xfrm>
            <a:off x="5486399" y="902031"/>
            <a:ext cx="3514725" cy="813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TextBox 8"/>
          <p:cNvSpPr txBox="1"/>
          <p:nvPr/>
        </p:nvSpPr>
        <p:spPr>
          <a:xfrm>
            <a:off x="5969976" y="1108807"/>
            <a:ext cx="2553245" cy="400110"/>
          </a:xfrm>
          <a:prstGeom prst="rect">
            <a:avLst/>
          </a:prstGeom>
          <a:noFill/>
        </p:spPr>
        <p:txBody>
          <a:bodyPr wrap="square" rtlCol="0">
            <a:spAutoFit/>
          </a:bodyPr>
          <a:lstStyle/>
          <a:p>
            <a:pPr algn="ctr"/>
            <a:r>
              <a:rPr lang="hr-HR" dirty="0" smtClean="0">
                <a:latin typeface="Verdana" panose="020B0604030504040204" pitchFamily="34" charset="0"/>
                <a:ea typeface="Verdana" panose="020B0604030504040204" pitchFamily="34" charset="0"/>
                <a:cs typeface="Verdana" panose="020B0604030504040204" pitchFamily="34" charset="0"/>
              </a:rPr>
              <a:t>Moderni pristup</a:t>
            </a:r>
            <a:endParaRPr lang="hr-HR" dirty="0">
              <a:latin typeface="Verdana" panose="020B0604030504040204" pitchFamily="34" charset="0"/>
              <a:ea typeface="Verdana" panose="020B0604030504040204" pitchFamily="34" charset="0"/>
              <a:cs typeface="Verdana" panose="020B0604030504040204" pitchFamily="34" charset="0"/>
            </a:endParaRPr>
          </a:p>
        </p:txBody>
      </p:sp>
      <p:grpSp>
        <p:nvGrpSpPr>
          <p:cNvPr id="5" name="Group 4"/>
          <p:cNvGrpSpPr/>
          <p:nvPr/>
        </p:nvGrpSpPr>
        <p:grpSpPr>
          <a:xfrm>
            <a:off x="236672" y="1903413"/>
            <a:ext cx="8764451" cy="3905896"/>
            <a:chOff x="10225086" y="1805781"/>
            <a:chExt cx="8764451" cy="3905896"/>
          </a:xfrm>
        </p:grpSpPr>
        <p:pic>
          <p:nvPicPr>
            <p:cNvPr id="11268" name="Picture 4" descr="Povezana slika">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4112"/>
            <a:stretch/>
          </p:blipFill>
          <p:spPr bwMode="auto">
            <a:xfrm>
              <a:off x="10225086" y="1805781"/>
              <a:ext cx="3416773" cy="39058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ovezana slika">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125" r="3164"/>
            <a:stretch/>
          </p:blipFill>
          <p:spPr bwMode="auto">
            <a:xfrm>
              <a:off x="14039850" y="1805781"/>
              <a:ext cx="4949687" cy="3880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62888" y="1855559"/>
            <a:ext cx="8272438" cy="3953749"/>
            <a:chOff x="562888" y="1855559"/>
            <a:chExt cx="8272438" cy="3953749"/>
          </a:xfrm>
        </p:grpSpPr>
        <p:pic>
          <p:nvPicPr>
            <p:cNvPr id="11272" name="Picture 8" descr="Slikovni rezultat za steinbrenner stress">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888" y="1855559"/>
              <a:ext cx="3715279" cy="395374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Povezana slika">
              <a:hlinkClick r:id="rId13"/>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7" t="11659" r="4676" b="15988"/>
            <a:stretch/>
          </p:blipFill>
          <p:spPr bwMode="auto">
            <a:xfrm>
              <a:off x="4711808" y="1934683"/>
              <a:ext cx="4123518" cy="38608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928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224725" y="253607"/>
            <a:ext cx="8776400" cy="452832"/>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Koliko su fakulteti spremni za nove izazove?</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147234" y="798163"/>
            <a:ext cx="3072484" cy="513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a:t>Obrazovni sustav 21. stoljeća treba pripremiti mlade ljude za poslove koji još ne postoje, kako bi se koristili tehnologijama koje još nismo ni otkrili, a za konkurentnost koja će biti globalna. Obrazovanje je to koje mora školovati mlade ljude da se nose s </a:t>
            </a:r>
            <a:r>
              <a:rPr lang="hr-HR" dirty="0" smtClean="0"/>
              <a:t>globalnim </a:t>
            </a:r>
            <a:r>
              <a:rPr lang="hr-HR" dirty="0"/>
              <a:t>neizvjesnostima budućnosti.</a:t>
            </a:r>
          </a:p>
        </p:txBody>
      </p:sp>
      <p:pic>
        <p:nvPicPr>
          <p:cNvPr id="10244" name="Picture 4" descr="World Intellectual Property Indicators 2024: Highlights - Patents High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038" y="1017432"/>
            <a:ext cx="5762087" cy="455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67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248105" y="186457"/>
            <a:ext cx="6354305" cy="452832"/>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Plan i program fakulteta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11270" name="Picture 6" descr="Slikovni rezultat za different branches of engineer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731143"/>
            <a:ext cx="5761649" cy="273102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ovezana slik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2963" y="3462166"/>
            <a:ext cx="5115640" cy="24165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a:spLocks noChangeArrowheads="1"/>
          </p:cNvSpPr>
          <p:nvPr/>
        </p:nvSpPr>
        <p:spPr bwMode="auto">
          <a:xfrm>
            <a:off x="5941364" y="933917"/>
            <a:ext cx="32026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dirty="0" smtClean="0"/>
              <a:t>Atomizacija poslova je sve prisutnija. Da li to znači da u budućnosti od silnih stabala nećemo moći zamijetiti šumu?</a:t>
            </a:r>
            <a:endParaRPr lang="hr-HR" dirty="0"/>
          </a:p>
        </p:txBody>
      </p:sp>
      <p:sp>
        <p:nvSpPr>
          <p:cNvPr id="8" name="Rectangle 1"/>
          <p:cNvSpPr>
            <a:spLocks noChangeArrowheads="1"/>
          </p:cNvSpPr>
          <p:nvPr/>
        </p:nvSpPr>
        <p:spPr bwMode="auto">
          <a:xfrm>
            <a:off x="263068" y="3554020"/>
            <a:ext cx="6631218" cy="2123658"/>
          </a:xfrm>
          <a:prstGeom prst="rect">
            <a:avLst/>
          </a:prstGeom>
          <a:solidFill>
            <a:schemeClr val="bg1"/>
          </a:solidFill>
          <a:ln w="34925">
            <a:solidFill>
              <a:srgbClr val="FF0000"/>
            </a:solidFill>
          </a:ln>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r-HR" sz="2200" dirty="0" smtClean="0"/>
              <a:t>Tehnička </a:t>
            </a:r>
            <a:r>
              <a:rPr lang="hr-HR" sz="2200" dirty="0"/>
              <a:t>visoka škola u </a:t>
            </a:r>
            <a:r>
              <a:rPr lang="hr-HR" sz="2200" dirty="0" smtClean="0"/>
              <a:t>Zagrebu osnovana je 1919. godine i imala je </a:t>
            </a:r>
            <a:r>
              <a:rPr lang="hr-HR" sz="2200" dirty="0"/>
              <a:t>4 odsjeka: Arhitektonsko-građevinsko-geodetski, Elektrotehnički, Strojarsko-brodograđevni i Kemijsko-prehrambeno-rudarski </a:t>
            </a:r>
            <a:r>
              <a:rPr lang="hr-HR" sz="2200" dirty="0" smtClean="0"/>
              <a:t>fakultet. Ovi fakulteti su se razdvojili tek 1956. godine.</a:t>
            </a:r>
            <a:endParaRPr lang="hr-HR" sz="2200" dirty="0"/>
          </a:p>
        </p:txBody>
      </p:sp>
    </p:spTree>
    <p:extLst>
      <p:ext uri="{BB962C8B-B14F-4D97-AF65-F5344CB8AC3E}">
        <p14:creationId xmlns:p14="http://schemas.microsoft.com/office/powerpoint/2010/main" val="37388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rh.noaa.gov/images/bmx/gis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732" y="1197939"/>
            <a:ext cx="4283237" cy="466175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chcaddoutsourcing.com/images/cfd_analysis_cfd_services_cfd_modeling_cfd_consulting_services_cfd_simul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2813" t="5073" r="2561" b="7724"/>
          <a:stretch/>
        </p:blipFill>
        <p:spPr bwMode="auto">
          <a:xfrm>
            <a:off x="4376227" y="1633200"/>
            <a:ext cx="4641742" cy="265796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www.iaprojektiranje.com/system/page/views/sday1/images/gallery/pozar/slika2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068" y="1790759"/>
            <a:ext cx="4634820" cy="3476115"/>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www.stolarija-cuk.hr/file/images/Certifikati%20i%20nagrade/model-procesnog-pristupa.jpg"/>
          <p:cNvPicPr>
            <a:picLocks noChangeAspect="1" noChangeArrowheads="1"/>
          </p:cNvPicPr>
          <p:nvPr/>
        </p:nvPicPr>
        <p:blipFill rotWithShape="1">
          <a:blip r:embed="rId5">
            <a:extLst>
              <a:ext uri="{28A0092B-C50C-407E-A947-70E740481C1C}">
                <a14:useLocalDpi xmlns:a14="http://schemas.microsoft.com/office/drawing/2010/main" val="0"/>
              </a:ext>
            </a:extLst>
          </a:blip>
          <a:srcRect t="24493" b="18067"/>
          <a:stretch/>
        </p:blipFill>
        <p:spPr bwMode="auto">
          <a:xfrm>
            <a:off x="4339908" y="2183681"/>
            <a:ext cx="4671140" cy="253675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phoronix.net/image.php?id=0x2014&amp;image=unigine_city_system_m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1748" y="2558608"/>
            <a:ext cx="4671140" cy="262302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schoolstreetdesign.com/wp-content/uploads/2013/02/rebuilt-impelle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9908" y="3048408"/>
            <a:ext cx="4671140" cy="261034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spegra.hr/files/.thumbs/pictures/sanacije/inzenjerske_m/600/sava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9908" y="3546285"/>
            <a:ext cx="4634821" cy="23483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4"/>
          <p:cNvSpPr txBox="1">
            <a:spLocks noChangeArrowheads="1"/>
          </p:cNvSpPr>
          <p:nvPr/>
        </p:nvSpPr>
        <p:spPr bwMode="auto">
          <a:xfrm>
            <a:off x="193729" y="1306929"/>
            <a:ext cx="4827722"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2"/>
              </a:buClr>
              <a:buSzPct val="70000"/>
              <a:buFont typeface="Wingdings" pitchFamily="2" charset="2"/>
              <a:buChar char="n"/>
              <a:defRPr sz="3000" b="1">
                <a:solidFill>
                  <a:schemeClr val="tx1"/>
                </a:solidFill>
                <a:latin typeface="Calibri" pitchFamily="34" charset="0"/>
              </a:defRPr>
            </a:lvl1pPr>
            <a:lvl2pPr marL="742950" indent="-285750" eaLnBrk="0" hangingPunct="0">
              <a:spcBef>
                <a:spcPct val="20000"/>
              </a:spcBef>
              <a:buClr>
                <a:schemeClr val="accent2"/>
              </a:buClr>
              <a:buSzPct val="70000"/>
              <a:buFont typeface="Wingdings" pitchFamily="2" charset="2"/>
              <a:buChar char="n"/>
              <a:defRPr sz="2600" b="1">
                <a:solidFill>
                  <a:schemeClr val="tx1"/>
                </a:solidFill>
                <a:latin typeface="Calibri" pitchFamily="34" charset="0"/>
              </a:defRPr>
            </a:lvl2pPr>
            <a:lvl3pPr marL="1143000" indent="-228600" eaLnBrk="0" hangingPunct="0">
              <a:spcBef>
                <a:spcPct val="20000"/>
              </a:spcBef>
              <a:buClr>
                <a:schemeClr val="accent2"/>
              </a:buClr>
              <a:buSzPct val="70000"/>
              <a:buFont typeface="Wingdings" pitchFamily="2" charset="2"/>
              <a:buChar char="n"/>
              <a:defRPr sz="2300" b="1">
                <a:solidFill>
                  <a:schemeClr val="tx1"/>
                </a:solidFill>
                <a:latin typeface="Calibri" pitchFamily="34" charset="0"/>
              </a:defRPr>
            </a:lvl3pPr>
            <a:lvl4pPr marL="1600200" indent="-228600" eaLnBrk="0" hangingPunct="0">
              <a:spcBef>
                <a:spcPct val="20000"/>
              </a:spcBef>
              <a:buClr>
                <a:schemeClr val="accent2"/>
              </a:buClr>
              <a:buSzPct val="70000"/>
              <a:buFont typeface="Wingdings" pitchFamily="2" charset="2"/>
              <a:buChar char="n"/>
              <a:defRPr sz="2000" b="1">
                <a:solidFill>
                  <a:schemeClr val="tx1"/>
                </a:solidFill>
                <a:latin typeface="Calibri" pitchFamily="34" charset="0"/>
              </a:defRPr>
            </a:lvl4pPr>
            <a:lvl5pPr marL="2057400" indent="-228600" eaLnBrk="0" hangingPunct="0">
              <a:spcBef>
                <a:spcPct val="25000"/>
              </a:spcBef>
              <a:buClr>
                <a:schemeClr val="accent2"/>
              </a:buClr>
              <a:buSzPct val="70000"/>
              <a:buFont typeface="Wingdings" pitchFamily="2" charset="2"/>
              <a:buChar char="n"/>
              <a:defRPr sz="2000" b="1">
                <a:solidFill>
                  <a:schemeClr val="tx1"/>
                </a:solidFill>
                <a:latin typeface="Calibri" pitchFamily="34" charset="0"/>
              </a:defRPr>
            </a:lvl5pPr>
            <a:lvl6pPr marL="25146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6pPr>
            <a:lvl7pPr marL="29718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7pPr>
            <a:lvl8pPr marL="34290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8pPr>
            <a:lvl9pPr marL="38862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9pPr>
          </a:lstStyle>
          <a:p>
            <a:pPr eaLnBrk="1" hangingPunct="1">
              <a:spcBef>
                <a:spcPct val="50000"/>
              </a:spcBef>
              <a:buClrTx/>
              <a:buSzTx/>
              <a:buFontTx/>
              <a:buNone/>
            </a:pPr>
            <a:r>
              <a:rPr lang="vi-VN" altLang="sr-Latn-RS" sz="2000" dirty="0">
                <a:cs typeface="Times New Roman" pitchFamily="18" charset="0"/>
              </a:rPr>
              <a:t>GIS u planiranju komunalne infrastrukture,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GIS u hidrotehnici,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Simulacijsko </a:t>
            </a:r>
            <a:r>
              <a:rPr lang="vi-VN" altLang="sr-Latn-RS" sz="2000" dirty="0">
                <a:cs typeface="Times New Roman" pitchFamily="18" charset="0"/>
              </a:rPr>
              <a:t>inženjerstvo, </a:t>
            </a:r>
            <a:endParaRPr lang="hr-HR" altLang="sr-Latn-RS" sz="2000" dirty="0" smtClean="0">
              <a:cs typeface="Times New Roman" pitchFamily="18" charset="0"/>
            </a:endParaRPr>
          </a:p>
          <a:p>
            <a:pPr eaLnBrk="1" hangingPunct="1">
              <a:spcBef>
                <a:spcPct val="50000"/>
              </a:spcBef>
              <a:buClrTx/>
              <a:buSzTx/>
              <a:buFontTx/>
              <a:buNone/>
            </a:pPr>
            <a:r>
              <a:rPr lang="hr-HR" altLang="sr-Latn-RS" sz="2000" dirty="0" smtClean="0">
                <a:cs typeface="Times New Roman" pitchFamily="18" charset="0"/>
              </a:rPr>
              <a:t>Požarno inženjerstvo</a:t>
            </a:r>
            <a:r>
              <a:rPr lang="vi-VN" altLang="sr-Latn-RS" sz="2000" dirty="0" smtClean="0">
                <a:cs typeface="Times New Roman" pitchFamily="18" charset="0"/>
              </a:rPr>
              <a:t>,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Energetski </a:t>
            </a:r>
            <a:r>
              <a:rPr lang="vi-VN" altLang="sr-Latn-RS" sz="2000" dirty="0">
                <a:cs typeface="Times New Roman" pitchFamily="18" charset="0"/>
              </a:rPr>
              <a:t>učinkovite građevine,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Upravljanje </a:t>
            </a:r>
            <a:r>
              <a:rPr lang="vi-VN" altLang="sr-Latn-RS" sz="2000" dirty="0">
                <a:cs typeface="Times New Roman" pitchFamily="18" charset="0"/>
              </a:rPr>
              <a:t>kvalitetom,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Simulacije </a:t>
            </a:r>
            <a:r>
              <a:rPr lang="vi-VN" altLang="sr-Latn-RS" sz="2000" dirty="0">
                <a:cs typeface="Times New Roman" pitchFamily="18" charset="0"/>
              </a:rPr>
              <a:t>prometa u gradskoj mreži,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Geometrijsko </a:t>
            </a:r>
            <a:r>
              <a:rPr lang="vi-VN" altLang="sr-Latn-RS" sz="2000" dirty="0">
                <a:cs typeface="Times New Roman" pitchFamily="18" charset="0"/>
              </a:rPr>
              <a:t>modeliranje ploha,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Tehnologija </a:t>
            </a:r>
            <a:r>
              <a:rPr lang="vi-VN" altLang="sr-Latn-RS" sz="2000" dirty="0">
                <a:cs typeface="Times New Roman" pitchFamily="18" charset="0"/>
              </a:rPr>
              <a:t>sanacija i ojačanja, </a:t>
            </a:r>
            <a:endParaRPr lang="hr-HR" altLang="sr-Latn-RS" sz="2000" dirty="0" smtClean="0">
              <a:cs typeface="Times New Roman" pitchFamily="18" charset="0"/>
            </a:endParaRPr>
          </a:p>
          <a:p>
            <a:pPr eaLnBrk="1" hangingPunct="1">
              <a:spcBef>
                <a:spcPct val="50000"/>
              </a:spcBef>
              <a:buClrTx/>
              <a:buSzTx/>
              <a:buFontTx/>
              <a:buNone/>
            </a:pPr>
            <a:r>
              <a:rPr lang="vi-VN" altLang="sr-Latn-RS" sz="2000" dirty="0" smtClean="0">
                <a:cs typeface="Times New Roman" pitchFamily="18" charset="0"/>
              </a:rPr>
              <a:t>Posebni </a:t>
            </a:r>
            <a:r>
              <a:rPr lang="vi-VN" altLang="sr-Latn-RS" sz="2000" dirty="0">
                <a:cs typeface="Times New Roman" pitchFamily="18" charset="0"/>
              </a:rPr>
              <a:t>betoni i </a:t>
            </a:r>
            <a:r>
              <a:rPr lang="vi-VN" altLang="sr-Latn-RS" sz="2000" dirty="0" smtClean="0">
                <a:cs typeface="Times New Roman" pitchFamily="18" charset="0"/>
              </a:rPr>
              <a:t>tehnologije</a:t>
            </a:r>
            <a:r>
              <a:rPr lang="hr-HR" altLang="sr-Latn-RS" sz="2000" dirty="0" smtClean="0">
                <a:cs typeface="Times New Roman" pitchFamily="18" charset="0"/>
              </a:rPr>
              <a:t>…</a:t>
            </a:r>
          </a:p>
        </p:txBody>
      </p:sp>
      <p:sp>
        <p:nvSpPr>
          <p:cNvPr id="12" name="WordArt 3"/>
          <p:cNvSpPr>
            <a:spLocks noChangeArrowheads="1" noChangeShapeType="1" noTextEdit="1"/>
          </p:cNvSpPr>
          <p:nvPr/>
        </p:nvSpPr>
        <p:spPr bwMode="auto">
          <a:xfrm>
            <a:off x="737826" y="148944"/>
            <a:ext cx="7725104" cy="925529"/>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U posljednjih dvadesetak godina uvedeno je niz novih </a:t>
            </a:r>
            <a:endPar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kolegija </a:t>
            </a: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 svake godine se uvode novi: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2830816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638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63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639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63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639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xEl>
                                              <p:pRg st="7" end="7"/>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639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xEl>
                                              <p:pRg st="9" end="9"/>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16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983768" y="253607"/>
            <a:ext cx="7334119"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Par crtica o računalima !</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3" name="Picture 5" descr="http://www.staff.uni-mainz.de/pommeren/DSVorlesung04/Bilder/smas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345" y="1052285"/>
            <a:ext cx="4911209" cy="468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494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2050" name="Picture 2" descr="Saqqara pyramid ver 2.jp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23682" y="838608"/>
            <a:ext cx="7307107" cy="486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4587498" y="838608"/>
            <a:ext cx="441362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altLang="sr-Latn-RS" dirty="0"/>
              <a:t>Djoser-ova piramida (izgrađena između 2630. i 2611. prije Krista</a:t>
            </a:r>
            <a:r>
              <a:rPr lang="vi-VN" altLang="sr-Latn-RS" dirty="0" smtClean="0"/>
              <a:t>)</a:t>
            </a:r>
            <a:r>
              <a:rPr lang="hr-HR" altLang="sr-Latn-RS" dirty="0" smtClean="0"/>
              <a:t>, generalno se </a:t>
            </a:r>
            <a:r>
              <a:rPr lang="pl-PL" altLang="sr-Latn-RS" dirty="0" smtClean="0"/>
              <a:t>smatra </a:t>
            </a:r>
            <a:r>
              <a:rPr lang="pl-PL" altLang="sr-Latn-RS" dirty="0"/>
              <a:t>najstarijim spomenikom izgrađenim od tesanog </a:t>
            </a:r>
            <a:r>
              <a:rPr lang="pl-PL" altLang="sr-Latn-RS" dirty="0" smtClean="0"/>
              <a:t>kamena.</a:t>
            </a:r>
            <a:endParaRPr lang="hr-HR" altLang="sr-Latn-RS" dirty="0" smtClean="0"/>
          </a:p>
          <a:p>
            <a:pPr eaLnBrk="1" hangingPunct="1"/>
            <a:r>
              <a:rPr lang="hr-HR" altLang="sr-Latn-RS" dirty="0" smtClean="0"/>
              <a:t>P</a:t>
            </a:r>
            <a:r>
              <a:rPr lang="vi-VN" altLang="sr-Latn-RS" dirty="0" smtClean="0"/>
              <a:t>rojektirana </a:t>
            </a:r>
            <a:r>
              <a:rPr lang="vi-VN" altLang="sr-Latn-RS" dirty="0"/>
              <a:t>je i izgrađena pod vodstvom </a:t>
            </a:r>
            <a:r>
              <a:rPr lang="vi-VN" altLang="sr-Latn-RS" dirty="0" smtClean="0"/>
              <a:t>Imhotepa</a:t>
            </a:r>
            <a:r>
              <a:rPr lang="hr-HR" altLang="sr-Latn-RS" dirty="0" smtClean="0"/>
              <a:t>.</a:t>
            </a:r>
            <a:endParaRPr lang="hr-HR" altLang="sr-Latn-RS" dirty="0"/>
          </a:p>
        </p:txBody>
      </p:sp>
    </p:spTree>
    <p:extLst>
      <p:ext uri="{BB962C8B-B14F-4D97-AF65-F5344CB8AC3E}">
        <p14:creationId xmlns:p14="http://schemas.microsoft.com/office/powerpoint/2010/main" val="2040636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476" y="896365"/>
            <a:ext cx="8799647" cy="1631216"/>
          </a:xfrm>
          <a:prstGeom prst="rect">
            <a:avLst/>
          </a:prstGeom>
        </p:spPr>
        <p:txBody>
          <a:bodyPr wrap="square">
            <a:spAutoFit/>
          </a:bodyPr>
          <a:lstStyle/>
          <a:p>
            <a:r>
              <a:rPr lang="hr-HR" dirty="0">
                <a:latin typeface="Verdana" panose="020B0604030504040204" pitchFamily="34" charset="0"/>
                <a:ea typeface="Verdana" panose="020B0604030504040204" pitchFamily="34" charset="0"/>
                <a:cs typeface="Verdana" panose="020B0604030504040204" pitchFamily="34" charset="0"/>
              </a:rPr>
              <a:t>Računala su našla svoje „mjesto pod suncem“ ne samo u projektiranju, pri čemu su praktično nezamjenjiva, već i u izvedbi gdje je sve više građevinskih strojeva/procesa potpuno kompjuterizirano. Studenti inženjerskih struka nekad su na fakultete nosili </a:t>
            </a:r>
            <a:r>
              <a:rPr lang="hr-HR" dirty="0" err="1">
                <a:latin typeface="Verdana" panose="020B0604030504040204" pitchFamily="34" charset="0"/>
                <a:ea typeface="Verdana" panose="020B0604030504040204" pitchFamily="34" charset="0"/>
                <a:cs typeface="Verdana" panose="020B0604030504040204" pitchFamily="34" charset="0"/>
              </a:rPr>
              <a:t>rajšinu</a:t>
            </a:r>
            <a:r>
              <a:rPr lang="hr-HR" dirty="0">
                <a:latin typeface="Verdana" panose="020B0604030504040204" pitchFamily="34" charset="0"/>
                <a:ea typeface="Verdana" panose="020B0604030504040204" pitchFamily="34" charset="0"/>
                <a:cs typeface="Verdana" panose="020B0604030504040204" pitchFamily="34" charset="0"/>
              </a:rPr>
              <a:t> i </a:t>
            </a:r>
            <a:r>
              <a:rPr lang="hr-HR" dirty="0" err="1">
                <a:latin typeface="Verdana" panose="020B0604030504040204" pitchFamily="34" charset="0"/>
                <a:ea typeface="Verdana" panose="020B0604030504040204" pitchFamily="34" charset="0"/>
                <a:cs typeface="Verdana" panose="020B0604030504040204" pitchFamily="34" charset="0"/>
              </a:rPr>
              <a:t>rapidografe</a:t>
            </a:r>
            <a:r>
              <a:rPr lang="hr-HR" dirty="0">
                <a:latin typeface="Verdana" panose="020B0604030504040204" pitchFamily="34" charset="0"/>
                <a:ea typeface="Verdana" panose="020B0604030504040204" pitchFamily="34" charset="0"/>
                <a:cs typeface="Verdana" panose="020B0604030504040204" pitchFamily="34" charset="0"/>
              </a:rPr>
              <a:t>, danas vuku </a:t>
            </a:r>
            <a:r>
              <a:rPr lang="hr-HR" dirty="0" err="1">
                <a:latin typeface="Verdana" panose="020B0604030504040204" pitchFamily="34" charset="0"/>
                <a:ea typeface="Verdana" panose="020B0604030504040204" pitchFamily="34" charset="0"/>
                <a:cs typeface="Verdana" panose="020B0604030504040204" pitchFamily="34" charset="0"/>
              </a:rPr>
              <a:t>laptope</a:t>
            </a:r>
            <a:r>
              <a:rPr lang="hr-HR" dirty="0">
                <a:latin typeface="Verdana" panose="020B0604030504040204" pitchFamily="34" charset="0"/>
                <a:ea typeface="Verdana" panose="020B0604030504040204" pitchFamily="34" charset="0"/>
                <a:cs typeface="Verdana" panose="020B0604030504040204" pitchFamily="34" charset="0"/>
              </a:rPr>
              <a:t>.</a:t>
            </a:r>
          </a:p>
        </p:txBody>
      </p:sp>
      <p:pic>
        <p:nvPicPr>
          <p:cNvPr id="5" name="Picture 5" descr="http://imagenes.es.sftcdn.net/es/scrn/42000/42288/autocad-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93" y="2527581"/>
            <a:ext cx="3773816" cy="2717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ttp://www.progecam.com/cad/image/T-FLEX-PLM-CAD-CAM-CAE-CN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601" y="2981462"/>
            <a:ext cx="4518990" cy="30001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3dnworld.com/users/114/images/HwyDesign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306786" y="2801298"/>
            <a:ext cx="3694339" cy="278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ttp://www.fault-analysis-group.ucd.ie/gallery/2D_DEM_model_2.jpg"/>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33471" y="2801298"/>
            <a:ext cx="4213153" cy="297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ttp://www.sph-flow.com/images/dambreak.gif"/>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3882254" y="2567217"/>
            <a:ext cx="5004118" cy="3258077"/>
          </a:xfrm>
          <a:prstGeom prst="rect">
            <a:avLst/>
          </a:prstGeom>
          <a:solidFill>
            <a:schemeClr val="accent1"/>
          </a:solidFill>
          <a:ln>
            <a:noFill/>
          </a:ln>
        </p:spPr>
      </p:pic>
      <p:sp>
        <p:nvSpPr>
          <p:cNvPr id="11" name="WordArt 3"/>
          <p:cNvSpPr>
            <a:spLocks noChangeArrowheads="1" noChangeShapeType="1" noTextEdit="1"/>
          </p:cNvSpPr>
          <p:nvPr/>
        </p:nvSpPr>
        <p:spPr bwMode="auto">
          <a:xfrm>
            <a:off x="983768" y="253607"/>
            <a:ext cx="7334119"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Par crtica o računalima !</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18274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904474" y="253607"/>
            <a:ext cx="5063885" cy="452832"/>
          </a:xfrm>
          <a:prstGeom prst="rect">
            <a:avLst/>
          </a:prstGeom>
        </p:spPr>
        <p:txBody>
          <a:bodyPr wrap="none" fromWordArt="1">
            <a:prstTxWarp prst="textPlain">
              <a:avLst>
                <a:gd name="adj" fmla="val 50000"/>
              </a:avLst>
            </a:prstTxWarp>
          </a:bodyPr>
          <a:lstStyle/>
          <a:p>
            <a:pPr algn="ctr"/>
            <a:r>
              <a:rPr lang="hr-HR" sz="2400" kern="10" dirty="0" err="1"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Rump</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problem</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2" name="Rectangle 1"/>
          <p:cNvSpPr/>
          <p:nvPr/>
        </p:nvSpPr>
        <p:spPr>
          <a:xfrm>
            <a:off x="201476" y="896365"/>
            <a:ext cx="8799647" cy="1669688"/>
          </a:xfrm>
          <a:prstGeom prst="rect">
            <a:avLst/>
          </a:prstGeom>
        </p:spPr>
        <p:txBody>
          <a:bodyPr wrap="square">
            <a:spAutoFit/>
          </a:bodyPr>
          <a:lstStyle/>
          <a:p>
            <a:pPr>
              <a:spcAft>
                <a:spcPts val="300"/>
              </a:spcAft>
            </a:pPr>
            <a:r>
              <a:rPr lang="hr-HR" dirty="0" smtClean="0">
                <a:latin typeface="Verdana" panose="020B0604030504040204" pitchFamily="34" charset="0"/>
                <a:ea typeface="Verdana" panose="020B0604030504040204" pitchFamily="34" charset="0"/>
                <a:cs typeface="Verdana" panose="020B0604030504040204" pitchFamily="34" charset="0"/>
              </a:rPr>
              <a:t>Računalo za izračunavanje matematičkih izraza koristi razne tehnike. Jedna od najvažnijih stvari je količina memorije koju koristi kod spremanja cijelih i realnih brojeva.</a:t>
            </a:r>
          </a:p>
          <a:p>
            <a:pPr>
              <a:spcAft>
                <a:spcPts val="300"/>
              </a:spcAft>
            </a:pPr>
            <a:r>
              <a:rPr lang="hr-HR" dirty="0" smtClean="0">
                <a:latin typeface="Verdana" panose="020B0604030504040204" pitchFamily="34" charset="0"/>
                <a:ea typeface="Verdana" panose="020B0604030504040204" pitchFamily="34" charset="0"/>
                <a:cs typeface="Verdana" panose="020B0604030504040204" pitchFamily="34" charset="0"/>
              </a:rPr>
              <a:t>Njemački matematičar S.M. </a:t>
            </a:r>
            <a:r>
              <a:rPr lang="hr-HR" dirty="0" err="1" smtClean="0">
                <a:latin typeface="Verdana" panose="020B0604030504040204" pitchFamily="34" charset="0"/>
                <a:ea typeface="Verdana" panose="020B0604030504040204" pitchFamily="34" charset="0"/>
                <a:cs typeface="Verdana" panose="020B0604030504040204" pitchFamily="34" charset="0"/>
              </a:rPr>
              <a:t>Rump</a:t>
            </a:r>
            <a:r>
              <a:rPr lang="hr-HR" dirty="0" smtClean="0">
                <a:latin typeface="Verdana" panose="020B0604030504040204" pitchFamily="34" charset="0"/>
                <a:ea typeface="Verdana" panose="020B0604030504040204" pitchFamily="34" charset="0"/>
                <a:cs typeface="Verdana" panose="020B0604030504040204" pitchFamily="34" charset="0"/>
              </a:rPr>
              <a:t> je davno pokazao da npr. izraz, uz X=77617 i Y=33096:</a:t>
            </a:r>
            <a:endParaRPr lang="hr-HR"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graphicFrame>
        <p:nvGraphicFramePr>
          <p:cNvPr id="16" name="Object 15"/>
          <p:cNvGraphicFramePr>
            <a:graphicFrameLocks noChangeAspect="1"/>
          </p:cNvGraphicFramePr>
          <p:nvPr>
            <p:extLst>
              <p:ext uri="{D42A27DB-BD31-4B8C-83A1-F6EECF244321}">
                <p14:modId xmlns:p14="http://schemas.microsoft.com/office/powerpoint/2010/main" val="3006529621"/>
              </p:ext>
            </p:extLst>
          </p:nvPr>
        </p:nvGraphicFramePr>
        <p:xfrm>
          <a:off x="521424" y="2629115"/>
          <a:ext cx="8159750" cy="588963"/>
        </p:xfrm>
        <a:graphic>
          <a:graphicData uri="http://schemas.openxmlformats.org/presentationml/2006/ole">
            <mc:AlternateContent xmlns:mc="http://schemas.openxmlformats.org/markup-compatibility/2006">
              <mc:Choice xmlns:v="urn:schemas-microsoft-com:vml" Requires="v">
                <p:oleObj spid="_x0000_s9238" name="Equation" r:id="rId4" imgW="3174840" imgH="228600" progId="Equation.3">
                  <p:embed/>
                </p:oleObj>
              </mc:Choice>
              <mc:Fallback>
                <p:oleObj name="Equation" r:id="rId4" imgW="3174840" imgH="228600" progId="Equation.3">
                  <p:embed/>
                  <p:pic>
                    <p:nvPicPr>
                      <p:cNvPr id="16" name="Object 15"/>
                      <p:cNvPicPr>
                        <a:picLocks noChangeAspect="1" noChangeArrowheads="1"/>
                      </p:cNvPicPr>
                      <p:nvPr/>
                    </p:nvPicPr>
                    <p:blipFill>
                      <a:blip r:embed="rId5"/>
                      <a:srcRect/>
                      <a:stretch>
                        <a:fillRect/>
                      </a:stretch>
                    </p:blipFill>
                    <p:spPr bwMode="auto">
                      <a:xfrm>
                        <a:off x="521424" y="2629115"/>
                        <a:ext cx="815975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p:cNvSpPr/>
          <p:nvPr/>
        </p:nvSpPr>
        <p:spPr>
          <a:xfrm>
            <a:off x="324576" y="4872395"/>
            <a:ext cx="8927681" cy="746358"/>
          </a:xfrm>
          <a:prstGeom prst="rect">
            <a:avLst/>
          </a:prstGeom>
        </p:spPr>
        <p:txBody>
          <a:bodyPr wrap="square">
            <a:spAutoFit/>
          </a:bodyPr>
          <a:lstStyle/>
          <a:p>
            <a:pPr>
              <a:spcAft>
                <a:spcPts val="300"/>
              </a:spcAft>
            </a:pPr>
            <a:r>
              <a:rPr lang="hr-HR" dirty="0" smtClean="0">
                <a:latin typeface="Verdana" panose="020B0604030504040204" pitchFamily="34" charset="0"/>
                <a:ea typeface="Verdana" panose="020B0604030504040204" pitchFamily="34" charset="0"/>
                <a:cs typeface="Verdana" panose="020B0604030504040204" pitchFamily="34" charset="0"/>
              </a:rPr>
              <a:t>Točan rezultat je:</a:t>
            </a:r>
          </a:p>
          <a:p>
            <a:pPr>
              <a:spcAft>
                <a:spcPts val="300"/>
              </a:spcAft>
            </a:pPr>
            <a:r>
              <a:rPr lang="hr-HR" dirty="0">
                <a:latin typeface="Verdana" panose="020B0604030504040204" pitchFamily="34" charset="0"/>
                <a:ea typeface="Verdana" panose="020B0604030504040204" pitchFamily="34" charset="0"/>
                <a:cs typeface="Verdana" panose="020B0604030504040204" pitchFamily="34" charset="0"/>
              </a:rPr>
              <a:t>    </a:t>
            </a:r>
            <a:r>
              <a:rPr lang="hr-HR" dirty="0" smtClean="0">
                <a:latin typeface="Verdana" panose="020B0604030504040204" pitchFamily="34" charset="0"/>
                <a:ea typeface="Verdana" panose="020B0604030504040204" pitchFamily="34" charset="0"/>
                <a:cs typeface="Verdana" panose="020B0604030504040204" pitchFamily="34" charset="0"/>
              </a:rPr>
              <a:t>f= -0.827396059947</a:t>
            </a:r>
            <a:endParaRPr lang="hr-HR" dirty="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324576" y="3433540"/>
            <a:ext cx="8927681" cy="1438855"/>
          </a:xfrm>
          <a:prstGeom prst="rect">
            <a:avLst/>
          </a:prstGeom>
        </p:spPr>
        <p:txBody>
          <a:bodyPr wrap="square">
            <a:spAutoFit/>
          </a:bodyPr>
          <a:lstStyle/>
          <a:p>
            <a:pPr>
              <a:spcAft>
                <a:spcPts val="300"/>
              </a:spcAft>
            </a:pPr>
            <a:r>
              <a:rPr lang="hr-HR" dirty="0" smtClean="0">
                <a:latin typeface="Verdana" panose="020B0604030504040204" pitchFamily="34" charset="0"/>
                <a:ea typeface="Verdana" panose="020B0604030504040204" pitchFamily="34" charset="0"/>
                <a:cs typeface="Verdana" panose="020B0604030504040204" pitchFamily="34" charset="0"/>
              </a:rPr>
              <a:t>Daje sljedeće rezultate u računalnom programu:</a:t>
            </a:r>
          </a:p>
          <a:p>
            <a:pPr>
              <a:spcAft>
                <a:spcPts val="300"/>
              </a:spcAft>
            </a:pPr>
            <a:r>
              <a:rPr lang="hr-HR" dirty="0" smtClean="0">
                <a:latin typeface="Verdana" panose="020B0604030504040204" pitchFamily="34" charset="0"/>
                <a:ea typeface="Verdana" panose="020B0604030504040204" pitchFamily="34" charset="0"/>
                <a:cs typeface="Verdana" panose="020B0604030504040204" pitchFamily="34" charset="0"/>
              </a:rPr>
              <a:t>    - jednostruka </a:t>
            </a:r>
            <a:r>
              <a:rPr lang="hr-HR" dirty="0" err="1" smtClean="0">
                <a:latin typeface="Verdana" panose="020B0604030504040204" pitchFamily="34" charset="0"/>
                <a:ea typeface="Verdana" panose="020B0604030504040204" pitchFamily="34" charset="0"/>
                <a:cs typeface="Verdana" panose="020B0604030504040204" pitchFamily="34" charset="0"/>
              </a:rPr>
              <a:t>prec</a:t>
            </a:r>
            <a:r>
              <a:rPr lang="hr-HR" dirty="0" smtClean="0">
                <a:latin typeface="Verdana" panose="020B0604030504040204" pitchFamily="34" charset="0"/>
                <a:ea typeface="Verdana" panose="020B0604030504040204" pitchFamily="34" charset="0"/>
                <a:cs typeface="Verdana" panose="020B0604030504040204" pitchFamily="34" charset="0"/>
              </a:rPr>
              <a:t>. (1 realni broj = 8 </a:t>
            </a:r>
            <a:r>
              <a:rPr lang="hr-HR" dirty="0" err="1" smtClean="0">
                <a:latin typeface="Verdana" panose="020B0604030504040204" pitchFamily="34" charset="0"/>
                <a:ea typeface="Verdana" panose="020B0604030504040204" pitchFamily="34" charset="0"/>
                <a:cs typeface="Verdana" panose="020B0604030504040204" pitchFamily="34" charset="0"/>
              </a:rPr>
              <a:t>by</a:t>
            </a:r>
            <a:r>
              <a:rPr lang="hr-HR" dirty="0" smtClean="0">
                <a:latin typeface="Verdana" panose="020B0604030504040204" pitchFamily="34" charset="0"/>
                <a:ea typeface="Verdana" panose="020B0604030504040204" pitchFamily="34" charset="0"/>
                <a:cs typeface="Verdana" panose="020B0604030504040204" pitchFamily="34" charset="0"/>
              </a:rPr>
              <a:t>)  f=1.172603</a:t>
            </a:r>
          </a:p>
          <a:p>
            <a:pPr>
              <a:spcAft>
                <a:spcPts val="300"/>
              </a:spcAft>
            </a:pPr>
            <a:r>
              <a:rPr lang="hr-HR" dirty="0" smtClean="0">
                <a:latin typeface="Verdana" panose="020B0604030504040204" pitchFamily="34" charset="0"/>
                <a:ea typeface="Verdana" panose="020B0604030504040204" pitchFamily="34" charset="0"/>
                <a:cs typeface="Verdana" panose="020B0604030504040204" pitchFamily="34" charset="0"/>
              </a:rPr>
              <a:t>    - dvostruka </a:t>
            </a:r>
            <a:r>
              <a:rPr lang="hr-HR" dirty="0" err="1" smtClean="0">
                <a:latin typeface="Verdana" panose="020B0604030504040204" pitchFamily="34" charset="0"/>
                <a:ea typeface="Verdana" panose="020B0604030504040204" pitchFamily="34" charset="0"/>
                <a:cs typeface="Verdana" panose="020B0604030504040204" pitchFamily="34" charset="0"/>
              </a:rPr>
              <a:t>prec</a:t>
            </a:r>
            <a:r>
              <a:rPr lang="hr-HR" dirty="0" smtClean="0">
                <a:latin typeface="Verdana" panose="020B0604030504040204" pitchFamily="34" charset="0"/>
                <a:ea typeface="Verdana" panose="020B0604030504040204" pitchFamily="34" charset="0"/>
                <a:cs typeface="Verdana" panose="020B0604030504040204" pitchFamily="34" charset="0"/>
              </a:rPr>
              <a:t>. </a:t>
            </a:r>
            <a:r>
              <a:rPr lang="hr-HR" dirty="0">
                <a:latin typeface="Verdana" panose="020B0604030504040204" pitchFamily="34" charset="0"/>
                <a:ea typeface="Verdana" panose="020B0604030504040204" pitchFamily="34" charset="0"/>
                <a:cs typeface="Verdana" panose="020B0604030504040204" pitchFamily="34" charset="0"/>
              </a:rPr>
              <a:t>(1 realni broj = </a:t>
            </a:r>
            <a:r>
              <a:rPr lang="hr-HR" dirty="0" smtClean="0">
                <a:latin typeface="Verdana" panose="020B0604030504040204" pitchFamily="34" charset="0"/>
                <a:ea typeface="Verdana" panose="020B0604030504040204" pitchFamily="34" charset="0"/>
                <a:cs typeface="Verdana" panose="020B0604030504040204" pitchFamily="34" charset="0"/>
              </a:rPr>
              <a:t>16 </a:t>
            </a:r>
            <a:r>
              <a:rPr lang="hr-HR" dirty="0" err="1">
                <a:latin typeface="Verdana" panose="020B0604030504040204" pitchFamily="34" charset="0"/>
                <a:ea typeface="Verdana" panose="020B0604030504040204" pitchFamily="34" charset="0"/>
                <a:cs typeface="Verdana" panose="020B0604030504040204" pitchFamily="34" charset="0"/>
              </a:rPr>
              <a:t>by</a:t>
            </a:r>
            <a:r>
              <a:rPr lang="hr-HR" dirty="0">
                <a:latin typeface="Verdana" panose="020B0604030504040204" pitchFamily="34" charset="0"/>
                <a:ea typeface="Verdana" panose="020B0604030504040204" pitchFamily="34" charset="0"/>
                <a:cs typeface="Verdana" panose="020B0604030504040204" pitchFamily="34" charset="0"/>
              </a:rPr>
              <a:t>)  </a:t>
            </a:r>
            <a:r>
              <a:rPr lang="hr-HR" dirty="0" smtClean="0">
                <a:latin typeface="Verdana" panose="020B0604030504040204" pitchFamily="34" charset="0"/>
                <a:ea typeface="Verdana" panose="020B0604030504040204" pitchFamily="34" charset="0"/>
                <a:cs typeface="Verdana" panose="020B0604030504040204" pitchFamily="34" charset="0"/>
              </a:rPr>
              <a:t>f=1.1726039400531</a:t>
            </a:r>
            <a:endParaRPr lang="hr-HR" dirty="0">
              <a:latin typeface="Verdana" panose="020B0604030504040204" pitchFamily="34" charset="0"/>
              <a:ea typeface="Verdana" panose="020B0604030504040204" pitchFamily="34" charset="0"/>
              <a:cs typeface="Verdana" panose="020B0604030504040204" pitchFamily="34" charset="0"/>
            </a:endParaRPr>
          </a:p>
          <a:p>
            <a:pPr>
              <a:spcAft>
                <a:spcPts val="300"/>
              </a:spcAft>
            </a:pPr>
            <a:r>
              <a:rPr lang="hr-HR" dirty="0">
                <a:latin typeface="Verdana" panose="020B0604030504040204" pitchFamily="34" charset="0"/>
                <a:ea typeface="Verdana" panose="020B0604030504040204" pitchFamily="34" charset="0"/>
                <a:cs typeface="Verdana" panose="020B0604030504040204" pitchFamily="34" charset="0"/>
              </a:rPr>
              <a:t> </a:t>
            </a:r>
            <a:r>
              <a:rPr lang="hr-HR" dirty="0" smtClean="0">
                <a:latin typeface="Verdana" panose="020B0604030504040204" pitchFamily="34" charset="0"/>
                <a:ea typeface="Verdana" panose="020B0604030504040204" pitchFamily="34" charset="0"/>
                <a:cs typeface="Verdana" panose="020B0604030504040204" pitchFamily="34" charset="0"/>
              </a:rPr>
              <a:t>   - višestruka </a:t>
            </a:r>
            <a:r>
              <a:rPr lang="hr-HR" dirty="0" err="1">
                <a:latin typeface="Verdana" panose="020B0604030504040204" pitchFamily="34" charset="0"/>
                <a:ea typeface="Verdana" panose="020B0604030504040204" pitchFamily="34" charset="0"/>
                <a:cs typeface="Verdana" panose="020B0604030504040204" pitchFamily="34" charset="0"/>
              </a:rPr>
              <a:t>prec</a:t>
            </a:r>
            <a:r>
              <a:rPr lang="hr-HR" dirty="0">
                <a:latin typeface="Verdana" panose="020B0604030504040204" pitchFamily="34" charset="0"/>
                <a:ea typeface="Verdana" panose="020B0604030504040204" pitchFamily="34" charset="0"/>
                <a:cs typeface="Verdana" panose="020B0604030504040204" pitchFamily="34" charset="0"/>
              </a:rPr>
              <a:t>. (1 realni broj = </a:t>
            </a:r>
            <a:r>
              <a:rPr lang="hr-HR" dirty="0" smtClean="0">
                <a:latin typeface="Verdana" panose="020B0604030504040204" pitchFamily="34" charset="0"/>
                <a:ea typeface="Verdana" panose="020B0604030504040204" pitchFamily="34" charset="0"/>
                <a:cs typeface="Verdana" panose="020B0604030504040204" pitchFamily="34" charset="0"/>
              </a:rPr>
              <a:t>32 </a:t>
            </a:r>
            <a:r>
              <a:rPr lang="hr-HR" dirty="0" err="1">
                <a:latin typeface="Verdana" panose="020B0604030504040204" pitchFamily="34" charset="0"/>
                <a:ea typeface="Verdana" panose="020B0604030504040204" pitchFamily="34" charset="0"/>
                <a:cs typeface="Verdana" panose="020B0604030504040204" pitchFamily="34" charset="0"/>
              </a:rPr>
              <a:t>by</a:t>
            </a:r>
            <a:r>
              <a:rPr lang="hr-HR" dirty="0">
                <a:latin typeface="Verdana" panose="020B0604030504040204" pitchFamily="34" charset="0"/>
                <a:ea typeface="Verdana" panose="020B0604030504040204" pitchFamily="34" charset="0"/>
                <a:cs typeface="Verdana" panose="020B0604030504040204" pitchFamily="34" charset="0"/>
              </a:rPr>
              <a:t>)  </a:t>
            </a:r>
            <a:r>
              <a:rPr lang="hr-HR" dirty="0" smtClean="0">
                <a:latin typeface="Verdana" panose="020B0604030504040204" pitchFamily="34" charset="0"/>
                <a:ea typeface="Verdana" panose="020B0604030504040204" pitchFamily="34" charset="0"/>
                <a:cs typeface="Verdana" panose="020B0604030504040204" pitchFamily="34" charset="0"/>
              </a:rPr>
              <a:t>f=1.172603940053178</a:t>
            </a:r>
          </a:p>
        </p:txBody>
      </p:sp>
    </p:spTree>
    <p:extLst>
      <p:ext uri="{BB962C8B-B14F-4D97-AF65-F5344CB8AC3E}">
        <p14:creationId xmlns:p14="http://schemas.microsoft.com/office/powerpoint/2010/main" val="42825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2074743" y="253607"/>
            <a:ext cx="5240458"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Par crtica o AI</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2" name="Picture 1"/>
          <p:cNvPicPr>
            <a:picLocks noChangeAspect="1"/>
          </p:cNvPicPr>
          <p:nvPr/>
        </p:nvPicPr>
        <p:blipFill>
          <a:blip r:embed="rId3"/>
          <a:stretch>
            <a:fillRect/>
          </a:stretch>
        </p:blipFill>
        <p:spPr>
          <a:xfrm>
            <a:off x="940649" y="854905"/>
            <a:ext cx="7420356" cy="4907223"/>
          </a:xfrm>
          <a:prstGeom prst="rect">
            <a:avLst/>
          </a:prstGeom>
        </p:spPr>
      </p:pic>
    </p:spTree>
    <p:extLst>
      <p:ext uri="{BB962C8B-B14F-4D97-AF65-F5344CB8AC3E}">
        <p14:creationId xmlns:p14="http://schemas.microsoft.com/office/powerpoint/2010/main" val="7488255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819808" y="253607"/>
            <a:ext cx="7598978"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AI uvodi u građevinarstvo?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2" name="Rectangle 1"/>
          <p:cNvSpPr/>
          <p:nvPr/>
        </p:nvSpPr>
        <p:spPr>
          <a:xfrm>
            <a:off x="201476" y="706439"/>
            <a:ext cx="8799647" cy="1608133"/>
          </a:xfrm>
          <a:prstGeom prst="rect">
            <a:avLst/>
          </a:prstGeom>
        </p:spPr>
        <p:txBody>
          <a:bodyPr wrap="square">
            <a:spAutoFit/>
          </a:bodyPr>
          <a:lstStyle/>
          <a:p>
            <a:pPr>
              <a:spcAft>
                <a:spcPts val="300"/>
              </a:spcAft>
            </a:pPr>
            <a:r>
              <a:rPr lang="hr-HR" sz="1900" dirty="0">
                <a:latin typeface="Verdana" panose="020B0604030504040204" pitchFamily="34" charset="0"/>
                <a:ea typeface="Verdana" panose="020B0604030504040204" pitchFamily="34" charset="0"/>
                <a:cs typeface="Verdana" panose="020B0604030504040204" pitchFamily="34" charset="0"/>
              </a:rPr>
              <a:t>Građevinska industrija nalazi se usred duboke transformacije. Tradicionalno spora u digitalizaciji, sada prihvaća umjetnu inteligenciju (UI) u svakoj fazi, od ranog projektiranja do dugoročnog održavanja imovine. </a:t>
            </a:r>
          </a:p>
          <a:p>
            <a:pPr>
              <a:spcAft>
                <a:spcPts val="300"/>
              </a:spcAft>
            </a:pPr>
            <a:endParaRPr lang="hr-HR"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4" name="Picture 3"/>
          <p:cNvPicPr>
            <a:picLocks noChangeAspect="1"/>
          </p:cNvPicPr>
          <p:nvPr/>
        </p:nvPicPr>
        <p:blipFill>
          <a:blip r:embed="rId3"/>
          <a:stretch>
            <a:fillRect/>
          </a:stretch>
        </p:blipFill>
        <p:spPr>
          <a:xfrm>
            <a:off x="1556549" y="1703088"/>
            <a:ext cx="6332515" cy="4193054"/>
          </a:xfrm>
          <a:prstGeom prst="rect">
            <a:avLst/>
          </a:prstGeom>
        </p:spPr>
      </p:pic>
    </p:spTree>
    <p:extLst>
      <p:ext uri="{BB962C8B-B14F-4D97-AF65-F5344CB8AC3E}">
        <p14:creationId xmlns:p14="http://schemas.microsoft.com/office/powerpoint/2010/main" val="24713669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819808" y="253607"/>
            <a:ext cx="7598978"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AI uvodi u građevinarstvo?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2" name="Rectangle 1"/>
          <p:cNvSpPr/>
          <p:nvPr/>
        </p:nvSpPr>
        <p:spPr>
          <a:xfrm>
            <a:off x="201476" y="706439"/>
            <a:ext cx="8799647" cy="1846659"/>
          </a:xfrm>
          <a:prstGeom prst="rect">
            <a:avLst/>
          </a:prstGeom>
        </p:spPr>
        <p:txBody>
          <a:bodyPr wrap="square">
            <a:spAutoFit/>
          </a:bodyPr>
          <a:lstStyle/>
          <a:p>
            <a:pPr>
              <a:spcAft>
                <a:spcPts val="300"/>
              </a:spcAft>
            </a:pPr>
            <a:r>
              <a:rPr lang="hr-HR" sz="1900" dirty="0">
                <a:latin typeface="Verdana" panose="020B0604030504040204" pitchFamily="34" charset="0"/>
                <a:ea typeface="Verdana" panose="020B0604030504040204" pitchFamily="34" charset="0"/>
                <a:cs typeface="Verdana" panose="020B0604030504040204" pitchFamily="34" charset="0"/>
              </a:rPr>
              <a:t>Brzi napredak u umjetnoj inteligenciji, strojnom učenju, računalnom vidu, računarstvu u oblaku i mobilnoj </a:t>
            </a:r>
            <a:r>
              <a:rPr lang="hr-HR" sz="1900" dirty="0" err="1">
                <a:latin typeface="Verdana" panose="020B0604030504040204" pitchFamily="34" charset="0"/>
                <a:ea typeface="Verdana" panose="020B0604030504040204" pitchFamily="34" charset="0"/>
                <a:cs typeface="Verdana" panose="020B0604030504040204" pitchFamily="34" charset="0"/>
              </a:rPr>
              <a:t>povezivosti</a:t>
            </a:r>
            <a:r>
              <a:rPr lang="hr-HR" sz="1900" dirty="0">
                <a:latin typeface="Verdana" panose="020B0604030504040204" pitchFamily="34" charset="0"/>
                <a:ea typeface="Verdana" panose="020B0604030504040204" pitchFamily="34" charset="0"/>
                <a:cs typeface="Verdana" panose="020B0604030504040204" pitchFamily="34" charset="0"/>
              </a:rPr>
              <a:t> katalizirao je val digitalne transformacije. Mnogi alati umjetne inteligencije sada su posebno izgrađeni za građevinske tijekove rada, omogućujući automatizaciju i donošenje odluka temeljenih na podacima što je nekada bilo nepraktično. </a:t>
            </a:r>
            <a:endParaRPr lang="hr-HR"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7" name="Picture 6"/>
          <p:cNvPicPr>
            <a:picLocks noChangeAspect="1"/>
          </p:cNvPicPr>
          <p:nvPr/>
        </p:nvPicPr>
        <p:blipFill>
          <a:blip r:embed="rId3"/>
          <a:stretch>
            <a:fillRect/>
          </a:stretch>
        </p:blipFill>
        <p:spPr>
          <a:xfrm>
            <a:off x="3468270" y="2364829"/>
            <a:ext cx="5280605" cy="3452046"/>
          </a:xfrm>
          <a:prstGeom prst="rect">
            <a:avLst/>
          </a:prstGeom>
        </p:spPr>
      </p:pic>
    </p:spTree>
    <p:extLst>
      <p:ext uri="{BB962C8B-B14F-4D97-AF65-F5344CB8AC3E}">
        <p14:creationId xmlns:p14="http://schemas.microsoft.com/office/powerpoint/2010/main" val="21527805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819808" y="253607"/>
            <a:ext cx="7598978"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AI uvodi u građevinarstvo?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4" name="Picture 3"/>
          <p:cNvPicPr>
            <a:picLocks noChangeAspect="1"/>
          </p:cNvPicPr>
          <p:nvPr/>
        </p:nvPicPr>
        <p:blipFill rotWithShape="1">
          <a:blip r:embed="rId3"/>
          <a:srcRect t="8605" b="3458"/>
          <a:stretch/>
        </p:blipFill>
        <p:spPr>
          <a:xfrm>
            <a:off x="1445574" y="2337655"/>
            <a:ext cx="5825484" cy="3461655"/>
          </a:xfrm>
          <a:prstGeom prst="rect">
            <a:avLst/>
          </a:prstGeom>
        </p:spPr>
      </p:pic>
      <p:sp>
        <p:nvSpPr>
          <p:cNvPr id="5" name="Rectangle 4"/>
          <p:cNvSpPr/>
          <p:nvPr/>
        </p:nvSpPr>
        <p:spPr>
          <a:xfrm>
            <a:off x="305851" y="706439"/>
            <a:ext cx="8617432" cy="1631216"/>
          </a:xfrm>
          <a:prstGeom prst="rect">
            <a:avLst/>
          </a:prstGeom>
        </p:spPr>
        <p:txBody>
          <a:bodyPr wrap="square">
            <a:spAutoFit/>
          </a:bodyPr>
          <a:lstStyle/>
          <a:p>
            <a:r>
              <a:rPr lang="hr-HR" dirty="0">
                <a:solidFill>
                  <a:srgbClr val="3C4043"/>
                </a:solidFill>
                <a:latin typeface="Roboto"/>
              </a:rPr>
              <a:t>Otprilike 35% građevinskih tvrtki usvojilo je barem jedan oblik umjetne inteligencije, a 70% velikih projekata sada uključuje neku komponentu temeljenu na umjetnoj inteligenciji. Ovi alati daju stvarne rezultate, od smanjenja troškova do 20% u planiranju projekata do mjerljivih poboljšanja sigurnosti i učinkovitosti.</a:t>
            </a:r>
            <a:endParaRPr lang="hr-HR" dirty="0"/>
          </a:p>
        </p:txBody>
      </p:sp>
    </p:spTree>
    <p:extLst>
      <p:ext uri="{BB962C8B-B14F-4D97-AF65-F5344CB8AC3E}">
        <p14:creationId xmlns:p14="http://schemas.microsoft.com/office/powerpoint/2010/main" val="27337710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819808" y="253607"/>
            <a:ext cx="7598978"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Što AI uvodi u građevinarstvo?</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a:p>
        </p:txBody>
      </p:sp>
      <p:pic>
        <p:nvPicPr>
          <p:cNvPr id="2" name="Picture 1"/>
          <p:cNvPicPr>
            <a:picLocks noChangeAspect="1"/>
          </p:cNvPicPr>
          <p:nvPr/>
        </p:nvPicPr>
        <p:blipFill>
          <a:blip r:embed="rId3"/>
          <a:stretch>
            <a:fillRect/>
          </a:stretch>
        </p:blipFill>
        <p:spPr>
          <a:xfrm>
            <a:off x="819808" y="1763162"/>
            <a:ext cx="7762932" cy="4171981"/>
          </a:xfrm>
          <a:prstGeom prst="rect">
            <a:avLst/>
          </a:prstGeom>
        </p:spPr>
      </p:pic>
      <p:sp>
        <p:nvSpPr>
          <p:cNvPr id="7" name="Rectangle 6"/>
          <p:cNvSpPr/>
          <p:nvPr/>
        </p:nvSpPr>
        <p:spPr>
          <a:xfrm>
            <a:off x="290086" y="793666"/>
            <a:ext cx="8727789" cy="969496"/>
          </a:xfrm>
          <a:prstGeom prst="rect">
            <a:avLst/>
          </a:prstGeom>
        </p:spPr>
        <p:txBody>
          <a:bodyPr wrap="square">
            <a:spAutoFit/>
          </a:bodyPr>
          <a:lstStyle/>
          <a:p>
            <a:pPr>
              <a:spcAft>
                <a:spcPts val="300"/>
              </a:spcAft>
            </a:pPr>
            <a:r>
              <a:rPr lang="hr-HR" sz="1900" dirty="0">
                <a:latin typeface="Verdana" panose="020B0604030504040204" pitchFamily="34" charset="0"/>
                <a:ea typeface="Verdana" panose="020B0604030504040204" pitchFamily="34" charset="0"/>
                <a:cs typeface="Verdana" panose="020B0604030504040204" pitchFamily="34" charset="0"/>
              </a:rPr>
              <a:t>Predviđa se da će globalno tržište umjetne inteligencije u građevinarstvu rasti složenom godišnjom stopom rasta od preko 20% do 2030. godine, dosegnuvši više od 22 milijarde USD. </a:t>
            </a:r>
            <a:endParaRPr lang="hr-HR"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52650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SkFiA75fav4N1mn0MeNnB8MWNpggpKDMQ_ZS8Bv9xcEIC1ChY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8" y="1854406"/>
            <a:ext cx="8822309" cy="2831105"/>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3"/>
          <p:cNvSpPr>
            <a:spLocks noChangeArrowheads="1" noChangeShapeType="1" noTextEdit="1"/>
          </p:cNvSpPr>
          <p:nvPr/>
        </p:nvSpPr>
        <p:spPr bwMode="auto">
          <a:xfrm>
            <a:off x="2188253" y="726572"/>
            <a:ext cx="4521552" cy="452832"/>
          </a:xfrm>
          <a:prstGeom prst="rect">
            <a:avLst/>
          </a:prstGeom>
        </p:spPr>
        <p:txBody>
          <a:bodyPr wrap="none" fromWordArt="1">
            <a:prstTxWarp prst="textPlain">
              <a:avLst>
                <a:gd name="adj" fmla="val 50000"/>
              </a:avLst>
            </a:prstTxWarp>
          </a:bodyPr>
          <a:lstStyle/>
          <a:p>
            <a:pPr algn="ct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 kamo dalje?</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304648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388" y="158635"/>
            <a:ext cx="4752975" cy="287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r-HR" altLang="sr-Latn-RS" sz="1900" b="1" i="1" dirty="0">
                <a:latin typeface="+mn-lt"/>
              </a:rPr>
              <a:t>Transatlantski tunel </a:t>
            </a:r>
          </a:p>
          <a:p>
            <a:pPr eaLnBrk="1" hangingPunct="1">
              <a:spcBef>
                <a:spcPct val="50000"/>
              </a:spcBef>
            </a:pPr>
            <a:r>
              <a:rPr lang="hr-HR" altLang="sr-Latn-RS" sz="1900" dirty="0">
                <a:latin typeface="+mn-lt"/>
              </a:rPr>
              <a:t>Transatlantski tunel je (za sada) teoretski tunel koji bi trebao premostiti Atlantski ocean i spajati Europu sa Sjevernom Amerikom. Predviđen je željeznički promet s brzinama od 500 pa čak do 8.000 km/h. Ovaj projekt nije odmakao dalje od koncepta, ali s obzirom na rastući promet između Europe i Amerike, nije nemoguć.</a:t>
            </a:r>
          </a:p>
        </p:txBody>
      </p:sp>
      <p:pic>
        <p:nvPicPr>
          <p:cNvPr id="3" name="Picture 4" descr="The_Transatlantic_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35" y="3234020"/>
            <a:ext cx="5039703" cy="252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ransatlantic_tu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282575"/>
            <a:ext cx="3735388"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16514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loating Sustainable Ocean C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29463" cy="5932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4093927" y="105109"/>
            <a:ext cx="4752975"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r-HR" altLang="sr-Latn-RS" sz="2200" b="1" i="1" dirty="0" err="1" smtClean="0">
                <a:solidFill>
                  <a:srgbClr val="FF0000"/>
                </a:solidFill>
                <a:latin typeface="+mn-lt"/>
              </a:rPr>
              <a:t>Lilypad</a:t>
            </a:r>
            <a:r>
              <a:rPr lang="hr-HR" altLang="sr-Latn-RS" sz="2200" b="1" i="1" dirty="0" smtClean="0">
                <a:solidFill>
                  <a:srgbClr val="FF0000"/>
                </a:solidFill>
                <a:latin typeface="+mn-lt"/>
              </a:rPr>
              <a:t> Projekt (Projekt Ljiljan)</a:t>
            </a:r>
          </a:p>
          <a:p>
            <a:pPr eaLnBrk="1" hangingPunct="1">
              <a:spcBef>
                <a:spcPct val="50000"/>
              </a:spcBef>
            </a:pPr>
            <a:r>
              <a:rPr lang="hr-HR" altLang="sr-Latn-RS" sz="1800" dirty="0" err="1" smtClean="0">
                <a:latin typeface="+mn-lt"/>
              </a:rPr>
              <a:t>Lilypad</a:t>
            </a:r>
            <a:r>
              <a:rPr lang="hr-HR" altLang="sr-Latn-RS" sz="1800" dirty="0" smtClean="0">
                <a:latin typeface="+mn-lt"/>
              </a:rPr>
              <a:t> Projekt je jedan od najsloženijih projekta u smislu „zelene gradnje” ikad zamišljenih. Svaki pojedini 'pad' je strukturiran tako da bude samoodrživi grad koji može putovati svjetskim oceanima i spašavati ljude nakon katastrofa i/ili podizanja razine mora. Padovi su pokretani kombinacijom termalne energije, plime i oseke, solarne energije i energije vjetra, a svaki ima mogućnost udomljavanja do pola milijuna ljudi. Trodimenzionalni kompleks ima brda i doline, komercijalne i stambene prostore i rekreativne zone, dajući im organsku složenost koja ih čini potpuno uvjerljivim kao mjesta gdje ljudi mogu živjeti cijelog svog života.</a:t>
            </a:r>
          </a:p>
          <a:p>
            <a:pPr eaLnBrk="1" hangingPunct="1">
              <a:spcBef>
                <a:spcPct val="50000"/>
              </a:spcBef>
            </a:pPr>
            <a:r>
              <a:rPr lang="en-US" altLang="sr-Latn-RS" sz="1800" dirty="0" smtClean="0">
                <a:latin typeface="+mn-lt"/>
              </a:rPr>
              <a:t>(</a:t>
            </a:r>
            <a:r>
              <a:rPr lang="en-US" altLang="sr-Latn-RS" sz="1800" i="1" dirty="0" smtClean="0">
                <a:latin typeface="+mn-lt"/>
              </a:rPr>
              <a:t>http://weburbanist.com/2008/11/23/future-green-design-technology/24-lilypad-floating-green-ocean-cities</a:t>
            </a:r>
            <a:r>
              <a:rPr lang="en-US" altLang="sr-Latn-RS" sz="1800" dirty="0" smtClean="0">
                <a:latin typeface="+mn-lt"/>
              </a:rPr>
              <a:t>/)</a:t>
            </a:r>
            <a:endParaRPr lang="hr-HR" altLang="sr-Latn-RS" sz="1800" dirty="0">
              <a:latin typeface="+mn-lt"/>
            </a:endParaRPr>
          </a:p>
        </p:txBody>
      </p:sp>
    </p:spTree>
    <p:extLst>
      <p:ext uri="{BB962C8B-B14F-4D97-AF65-F5344CB8AC3E}">
        <p14:creationId xmlns:p14="http://schemas.microsoft.com/office/powerpoint/2010/main" val="5282869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
        <p:nvSpPr>
          <p:cNvPr id="4" name="Rectangle 1"/>
          <p:cNvSpPr>
            <a:spLocks noChangeArrowheads="1"/>
          </p:cNvSpPr>
          <p:nvPr/>
        </p:nvSpPr>
        <p:spPr bwMode="auto">
          <a:xfrm>
            <a:off x="5743576" y="1092200"/>
            <a:ext cx="29686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altLang="sr-Latn-RS" dirty="0"/>
              <a:t>Ravne rampe, spiralne rampe, višestruke rampe, unutarnje rampe, poluge, </a:t>
            </a:r>
            <a:r>
              <a:rPr lang="vi-VN" altLang="sr-Latn-RS" dirty="0" smtClean="0"/>
              <a:t>sistemi </a:t>
            </a:r>
            <a:r>
              <a:rPr lang="vi-VN" altLang="sr-Latn-RS" dirty="0"/>
              <a:t>rolanja na drvenim oblicama, poluge sa kontra </a:t>
            </a:r>
            <a:r>
              <a:rPr lang="vi-VN" altLang="sr-Latn-RS" dirty="0" smtClean="0"/>
              <a:t>teretima</a:t>
            </a:r>
            <a:r>
              <a:rPr lang="hr-HR" altLang="sr-Latn-RS" dirty="0" smtClean="0"/>
              <a:t>…</a:t>
            </a:r>
            <a:endParaRPr lang="hr-HR" altLang="sr-Latn-RS" dirty="0"/>
          </a:p>
        </p:txBody>
      </p:sp>
      <p:pic>
        <p:nvPicPr>
          <p:cNvPr id="3083" name="Picture 11" descr="C:\Alen_Clanci\2017 - 12 - HGF Zagreb\Slike\ancient-egypt-pyramids-the-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706439"/>
            <a:ext cx="5400676" cy="519112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Slikovni rezultat za how pyramids were buil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550" y="201612"/>
            <a:ext cx="3114675" cy="602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7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circle(in)">
                                      <p:cBhvr>
                                        <p:cTn id="7" dur="20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kyscraper"/>
          <p:cNvPicPr>
            <a:picLocks noChangeAspect="1" noChangeArrowheads="1"/>
          </p:cNvPicPr>
          <p:nvPr/>
        </p:nvPicPr>
        <p:blipFill rotWithShape="1">
          <a:blip r:embed="rId2">
            <a:extLst>
              <a:ext uri="{28A0092B-C50C-407E-A947-70E740481C1C}">
                <a14:useLocalDpi xmlns:a14="http://schemas.microsoft.com/office/drawing/2010/main" val="0"/>
              </a:ext>
            </a:extLst>
          </a:blip>
          <a:srcRect b="17677"/>
          <a:stretch/>
        </p:blipFill>
        <p:spPr bwMode="auto">
          <a:xfrm>
            <a:off x="0" y="0"/>
            <a:ext cx="9143999" cy="5924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14647" y="4355047"/>
            <a:ext cx="6293327" cy="1569660"/>
          </a:xfrm>
          <a:prstGeom prst="rect">
            <a:avLst/>
          </a:prstGeom>
        </p:spPr>
        <p:txBody>
          <a:bodyPr wrap="square">
            <a:spAutoFit/>
          </a:bodyPr>
          <a:lstStyle/>
          <a:p>
            <a:r>
              <a:rPr lang="hr-HR" sz="1600" b="1" i="0" dirty="0" smtClean="0">
                <a:solidFill>
                  <a:srgbClr val="FFFF00"/>
                </a:solidFill>
                <a:effectLst/>
              </a:rPr>
              <a:t>Koncept zahvaćanja energije vulkana kao izvora energije za industriju i kućanstva.</a:t>
            </a:r>
          </a:p>
          <a:p>
            <a:r>
              <a:rPr lang="hr-HR" sz="1600" i="1" dirty="0" smtClean="0">
                <a:solidFill>
                  <a:srgbClr val="FFFF00"/>
                </a:solidFill>
              </a:rPr>
              <a:t>http://www.dailymail.co.uk/</a:t>
            </a:r>
            <a:r>
              <a:rPr lang="hr-HR" sz="1600" i="1" dirty="0" err="1" smtClean="0">
                <a:solidFill>
                  <a:srgbClr val="FFFF00"/>
                </a:solidFill>
              </a:rPr>
              <a:t>news</a:t>
            </a:r>
            <a:r>
              <a:rPr lang="hr-HR" sz="1600" i="1" dirty="0" smtClean="0">
                <a:solidFill>
                  <a:srgbClr val="FFFF00"/>
                </a:solidFill>
              </a:rPr>
              <a:t>/</a:t>
            </a:r>
            <a:r>
              <a:rPr lang="hr-HR" sz="1600" i="1" dirty="0" err="1" smtClean="0">
                <a:solidFill>
                  <a:srgbClr val="FFFF00"/>
                </a:solidFill>
              </a:rPr>
              <a:t>article</a:t>
            </a:r>
            <a:r>
              <a:rPr lang="hr-HR" sz="1600" i="1" dirty="0" smtClean="0">
                <a:solidFill>
                  <a:srgbClr val="FFFF00"/>
                </a:solidFill>
              </a:rPr>
              <a:t>-2295583/</a:t>
            </a:r>
            <a:r>
              <a:rPr lang="hr-HR" sz="1600" i="1" dirty="0" err="1" smtClean="0">
                <a:solidFill>
                  <a:srgbClr val="FFFF00"/>
                </a:solidFill>
              </a:rPr>
              <a:t>Skyscrapers</a:t>
            </a:r>
            <a:r>
              <a:rPr lang="hr-HR" sz="1600" i="1" dirty="0" smtClean="0">
                <a:solidFill>
                  <a:srgbClr val="FFFF00"/>
                </a:solidFill>
              </a:rPr>
              <a:t>-future-</a:t>
            </a:r>
            <a:r>
              <a:rPr lang="hr-HR" sz="1600" i="1" dirty="0" err="1" smtClean="0">
                <a:solidFill>
                  <a:srgbClr val="FFFF00"/>
                </a:solidFill>
              </a:rPr>
              <a:t>The</a:t>
            </a:r>
            <a:r>
              <a:rPr lang="hr-HR" sz="1600" i="1" dirty="0" smtClean="0">
                <a:solidFill>
                  <a:srgbClr val="FFFF00"/>
                </a:solidFill>
              </a:rPr>
              <a:t>-</a:t>
            </a:r>
            <a:r>
              <a:rPr lang="hr-HR" sz="1600" i="1" dirty="0" err="1" smtClean="0">
                <a:solidFill>
                  <a:srgbClr val="FFFF00"/>
                </a:solidFill>
              </a:rPr>
              <a:t>weird</a:t>
            </a:r>
            <a:r>
              <a:rPr lang="hr-HR" sz="1600" i="1" dirty="0" smtClean="0">
                <a:solidFill>
                  <a:srgbClr val="FFFF00"/>
                </a:solidFill>
              </a:rPr>
              <a:t>-</a:t>
            </a:r>
            <a:r>
              <a:rPr lang="hr-HR" sz="1600" i="1" dirty="0" err="1" smtClean="0">
                <a:solidFill>
                  <a:srgbClr val="FFFF00"/>
                </a:solidFill>
              </a:rPr>
              <a:t>wonderful</a:t>
            </a:r>
            <a:r>
              <a:rPr lang="hr-HR" sz="1600" i="1" dirty="0" smtClean="0">
                <a:solidFill>
                  <a:srgbClr val="FFFF00"/>
                </a:solidFill>
              </a:rPr>
              <a:t>-</a:t>
            </a:r>
            <a:r>
              <a:rPr lang="hr-HR" sz="1600" i="1" dirty="0" err="1" smtClean="0">
                <a:solidFill>
                  <a:srgbClr val="FFFF00"/>
                </a:solidFill>
              </a:rPr>
              <a:t>architectural</a:t>
            </a:r>
            <a:r>
              <a:rPr lang="hr-HR" sz="1600" i="1" dirty="0" smtClean="0">
                <a:solidFill>
                  <a:srgbClr val="FFFF00"/>
                </a:solidFill>
              </a:rPr>
              <a:t>-</a:t>
            </a:r>
            <a:r>
              <a:rPr lang="hr-HR" sz="1600" i="1" dirty="0" err="1" smtClean="0">
                <a:solidFill>
                  <a:srgbClr val="FFFF00"/>
                </a:solidFill>
              </a:rPr>
              <a:t>designs</a:t>
            </a:r>
            <a:r>
              <a:rPr lang="hr-HR" sz="1600" i="1" dirty="0" smtClean="0">
                <a:solidFill>
                  <a:srgbClr val="FFFF00"/>
                </a:solidFill>
              </a:rPr>
              <a:t>-</a:t>
            </a:r>
            <a:r>
              <a:rPr lang="hr-HR" sz="1600" i="1" dirty="0" err="1" smtClean="0">
                <a:solidFill>
                  <a:srgbClr val="FFFF00"/>
                </a:solidFill>
              </a:rPr>
              <a:t>unusual</a:t>
            </a:r>
            <a:r>
              <a:rPr lang="hr-HR" sz="1600" i="1" dirty="0" smtClean="0">
                <a:solidFill>
                  <a:srgbClr val="FFFF00"/>
                </a:solidFill>
              </a:rPr>
              <a:t>-</a:t>
            </a:r>
            <a:r>
              <a:rPr lang="hr-HR" sz="1600" i="1" dirty="0" err="1" smtClean="0">
                <a:solidFill>
                  <a:srgbClr val="FFFF00"/>
                </a:solidFill>
              </a:rPr>
              <a:t>buildings</a:t>
            </a:r>
            <a:r>
              <a:rPr lang="hr-HR" sz="1600" i="1" dirty="0" smtClean="0">
                <a:solidFill>
                  <a:srgbClr val="FFFF00"/>
                </a:solidFill>
              </a:rPr>
              <a:t>-</a:t>
            </a:r>
            <a:r>
              <a:rPr lang="hr-HR" sz="1600" i="1" dirty="0" err="1" smtClean="0">
                <a:solidFill>
                  <a:srgbClr val="FFFF00"/>
                </a:solidFill>
              </a:rPr>
              <a:t>really</a:t>
            </a:r>
            <a:r>
              <a:rPr lang="hr-HR" sz="1600" i="1" dirty="0" smtClean="0">
                <a:solidFill>
                  <a:srgbClr val="FFFF00"/>
                </a:solidFill>
              </a:rPr>
              <a:t>-</a:t>
            </a:r>
            <a:r>
              <a:rPr lang="hr-HR" sz="1600" i="1" dirty="0" err="1" smtClean="0">
                <a:solidFill>
                  <a:srgbClr val="FFFF00"/>
                </a:solidFill>
              </a:rPr>
              <a:t>stand</a:t>
            </a:r>
            <a:r>
              <a:rPr lang="hr-HR" sz="1600" i="1" dirty="0" smtClean="0">
                <a:solidFill>
                  <a:srgbClr val="FFFF00"/>
                </a:solidFill>
              </a:rPr>
              <a:t>-</a:t>
            </a:r>
            <a:r>
              <a:rPr lang="hr-HR" sz="1600" i="1" dirty="0" err="1" smtClean="0">
                <a:solidFill>
                  <a:srgbClr val="FFFF00"/>
                </a:solidFill>
              </a:rPr>
              <a:t>up.html</a:t>
            </a:r>
            <a:endParaRPr lang="hr-HR" sz="1600" i="1" dirty="0">
              <a:solidFill>
                <a:srgbClr val="FFFF00"/>
              </a:solidFill>
            </a:endParaRPr>
          </a:p>
        </p:txBody>
      </p:sp>
    </p:spTree>
    <p:extLst>
      <p:ext uri="{BB962C8B-B14F-4D97-AF65-F5344CB8AC3E}">
        <p14:creationId xmlns:p14="http://schemas.microsoft.com/office/powerpoint/2010/main" val="266295434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 high-tech ‘smart highway’ which the Ministry of Construction and Transportation is planning to build.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08" y="0"/>
            <a:ext cx="8365626" cy="59061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408" y="4816002"/>
            <a:ext cx="4466203" cy="1077218"/>
          </a:xfrm>
          <a:prstGeom prst="rect">
            <a:avLst/>
          </a:prstGeom>
        </p:spPr>
        <p:txBody>
          <a:bodyPr wrap="square">
            <a:spAutoFit/>
          </a:bodyPr>
          <a:lstStyle/>
          <a:p>
            <a:r>
              <a:rPr lang="hr-HR" sz="1600" b="1" i="0" dirty="0" smtClean="0">
                <a:solidFill>
                  <a:srgbClr val="FFFF00"/>
                </a:solidFill>
                <a:effectLst/>
              </a:rPr>
              <a:t>Razvoj tehnologije koja omogućava komunikaciju ceste i automobila.</a:t>
            </a:r>
          </a:p>
          <a:p>
            <a:r>
              <a:rPr lang="hr-HR" sz="1600" i="1" dirty="0" smtClean="0">
                <a:solidFill>
                  <a:srgbClr val="FFFF00"/>
                </a:solidFill>
              </a:rPr>
              <a:t>http://english.chosun.com/site/</a:t>
            </a:r>
            <a:r>
              <a:rPr lang="hr-HR" sz="1600" i="1" dirty="0" err="1" smtClean="0">
                <a:solidFill>
                  <a:srgbClr val="FFFF00"/>
                </a:solidFill>
              </a:rPr>
              <a:t>data</a:t>
            </a:r>
            <a:r>
              <a:rPr lang="hr-HR" sz="1600" i="1" dirty="0" smtClean="0">
                <a:solidFill>
                  <a:srgbClr val="FFFF00"/>
                </a:solidFill>
              </a:rPr>
              <a:t>/</a:t>
            </a:r>
            <a:r>
              <a:rPr lang="hr-HR" sz="1600" i="1" dirty="0" err="1" smtClean="0">
                <a:solidFill>
                  <a:srgbClr val="FFFF00"/>
                </a:solidFill>
              </a:rPr>
              <a:t>html</a:t>
            </a:r>
            <a:r>
              <a:rPr lang="hr-HR" sz="1600" i="1" dirty="0" smtClean="0">
                <a:solidFill>
                  <a:srgbClr val="FFFF00"/>
                </a:solidFill>
              </a:rPr>
              <a:t>_</a:t>
            </a:r>
            <a:r>
              <a:rPr lang="hr-HR" sz="1600" i="1" dirty="0" err="1" smtClean="0">
                <a:solidFill>
                  <a:srgbClr val="FFFF00"/>
                </a:solidFill>
              </a:rPr>
              <a:t>dir</a:t>
            </a:r>
            <a:r>
              <a:rPr lang="hr-HR" sz="1600" i="1" dirty="0" smtClean="0">
                <a:solidFill>
                  <a:srgbClr val="FFFF00"/>
                </a:solidFill>
              </a:rPr>
              <a:t>/2007/08/03/2007080361008.html</a:t>
            </a:r>
            <a:endParaRPr lang="hr-HR" sz="1600" i="1" dirty="0">
              <a:solidFill>
                <a:srgbClr val="FFFF00"/>
              </a:solidFill>
            </a:endParaRPr>
          </a:p>
        </p:txBody>
      </p:sp>
    </p:spTree>
    <p:extLst>
      <p:ext uri="{BB962C8B-B14F-4D97-AF65-F5344CB8AC3E}">
        <p14:creationId xmlns:p14="http://schemas.microsoft.com/office/powerpoint/2010/main" val="391419868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ichef.bbci.co.uk/wwfuture/624_351/images/live/p0/1b/tg/p01btgxh.jpg"/>
          <p:cNvPicPr>
            <a:picLocks noChangeAspect="1" noChangeArrowheads="1"/>
          </p:cNvPicPr>
          <p:nvPr/>
        </p:nvPicPr>
        <p:blipFill rotWithShape="1">
          <a:blip r:embed="rId2">
            <a:extLst>
              <a:ext uri="{28A0092B-C50C-407E-A947-70E740481C1C}">
                <a14:useLocalDpi xmlns:a14="http://schemas.microsoft.com/office/drawing/2010/main" val="0"/>
              </a:ext>
            </a:extLst>
          </a:blip>
          <a:srcRect r="13185"/>
          <a:stretch/>
        </p:blipFill>
        <p:spPr bwMode="auto">
          <a:xfrm>
            <a:off x="0" y="0"/>
            <a:ext cx="9144000" cy="5924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0673" y="4491074"/>
            <a:ext cx="6293327" cy="1323439"/>
          </a:xfrm>
          <a:prstGeom prst="rect">
            <a:avLst/>
          </a:prstGeom>
        </p:spPr>
        <p:txBody>
          <a:bodyPr wrap="square">
            <a:spAutoFit/>
          </a:bodyPr>
          <a:lstStyle/>
          <a:p>
            <a:r>
              <a:rPr lang="hr-HR" sz="1600" b="1" i="0" dirty="0" smtClean="0">
                <a:solidFill>
                  <a:srgbClr val="FFFF00"/>
                </a:solidFill>
                <a:effectLst/>
              </a:rPr>
              <a:t>Konceptualno rješenje mosta </a:t>
            </a:r>
            <a:r>
              <a:rPr lang="pl-PL" sz="1600" b="1" i="0" dirty="0" smtClean="0">
                <a:solidFill>
                  <a:srgbClr val="FFFF00"/>
                </a:solidFill>
                <a:effectLst/>
              </a:rPr>
              <a:t>Paik Nam June Media Bridge, preko rijeke Han, Seoul, Južna Koreja, sadrži cestu, parkove, poslovne prostore i muzej.</a:t>
            </a:r>
            <a:r>
              <a:rPr lang="hr-HR" sz="1600" b="1" i="0" dirty="0" smtClean="0">
                <a:solidFill>
                  <a:srgbClr val="FFFF00"/>
                </a:solidFill>
                <a:effectLst/>
              </a:rPr>
              <a:t> </a:t>
            </a:r>
          </a:p>
          <a:p>
            <a:r>
              <a:rPr lang="hr-HR" sz="1600" i="1" dirty="0" smtClean="0">
                <a:solidFill>
                  <a:srgbClr val="FFFF00"/>
                </a:solidFill>
              </a:rPr>
              <a:t>http://www.bbc.com/future/</a:t>
            </a:r>
            <a:r>
              <a:rPr lang="hr-HR" sz="1600" i="1" dirty="0" err="1" smtClean="0">
                <a:solidFill>
                  <a:srgbClr val="FFFF00"/>
                </a:solidFill>
              </a:rPr>
              <a:t>story</a:t>
            </a:r>
            <a:r>
              <a:rPr lang="hr-HR" sz="1600" i="1" dirty="0" smtClean="0">
                <a:solidFill>
                  <a:srgbClr val="FFFF00"/>
                </a:solidFill>
              </a:rPr>
              <a:t>/20130624-</a:t>
            </a:r>
            <a:r>
              <a:rPr lang="hr-HR" sz="1600" i="1" dirty="0" err="1" smtClean="0">
                <a:solidFill>
                  <a:srgbClr val="FFFF00"/>
                </a:solidFill>
              </a:rPr>
              <a:t>architecture</a:t>
            </a:r>
            <a:r>
              <a:rPr lang="hr-HR" sz="1600" i="1" dirty="0" smtClean="0">
                <a:solidFill>
                  <a:srgbClr val="FFFF00"/>
                </a:solidFill>
              </a:rPr>
              <a:t>-for-a-</a:t>
            </a:r>
            <a:r>
              <a:rPr lang="hr-HR" sz="1600" i="1" dirty="0" err="1" smtClean="0">
                <a:solidFill>
                  <a:srgbClr val="FFFF00"/>
                </a:solidFill>
              </a:rPr>
              <a:t>changing</a:t>
            </a:r>
            <a:r>
              <a:rPr lang="hr-HR" sz="1600" i="1" dirty="0" smtClean="0">
                <a:solidFill>
                  <a:srgbClr val="FFFF00"/>
                </a:solidFill>
              </a:rPr>
              <a:t>-</a:t>
            </a:r>
            <a:r>
              <a:rPr lang="hr-HR" sz="1600" i="1" dirty="0" err="1" smtClean="0">
                <a:solidFill>
                  <a:srgbClr val="FFFF00"/>
                </a:solidFill>
              </a:rPr>
              <a:t>world</a:t>
            </a:r>
            <a:endParaRPr lang="hr-HR" sz="1600" i="1" dirty="0">
              <a:solidFill>
                <a:srgbClr val="FFFF00"/>
              </a:solidFill>
            </a:endParaRPr>
          </a:p>
        </p:txBody>
      </p:sp>
    </p:spTree>
    <p:extLst>
      <p:ext uri="{BB962C8B-B14F-4D97-AF65-F5344CB8AC3E}">
        <p14:creationId xmlns:p14="http://schemas.microsoft.com/office/powerpoint/2010/main" val="247009597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onInflatableHabitat"/>
          <p:cNvPicPr>
            <a:picLocks noChangeAspect="1" noChangeArrowheads="1"/>
          </p:cNvPicPr>
          <p:nvPr/>
        </p:nvPicPr>
        <p:blipFill rotWithShape="1">
          <a:blip r:embed="rId2">
            <a:extLst>
              <a:ext uri="{28A0092B-C50C-407E-A947-70E740481C1C}">
                <a14:useLocalDpi xmlns:a14="http://schemas.microsoft.com/office/drawing/2010/main" val="0"/>
              </a:ext>
            </a:extLst>
          </a:blip>
          <a:srcRect t="3369" b="10309"/>
          <a:stretch/>
        </p:blipFill>
        <p:spPr bwMode="auto">
          <a:xfrm>
            <a:off x="-2" y="8860"/>
            <a:ext cx="9144001" cy="591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0047" y="225617"/>
            <a:ext cx="4940904" cy="584775"/>
          </a:xfrm>
          <a:prstGeom prst="rect">
            <a:avLst/>
          </a:prstGeom>
        </p:spPr>
        <p:txBody>
          <a:bodyPr wrap="none">
            <a:spAutoFit/>
          </a:bodyPr>
          <a:lstStyle/>
          <a:p>
            <a:r>
              <a:rPr lang="hr-HR" sz="1600" b="1" i="0" dirty="0" smtClean="0">
                <a:solidFill>
                  <a:schemeClr val="bg1"/>
                </a:solidFill>
                <a:effectLst/>
              </a:rPr>
              <a:t>Ljusko stanište na mjesecu</a:t>
            </a:r>
          </a:p>
          <a:p>
            <a:r>
              <a:rPr lang="hr-HR" sz="1600" i="1" dirty="0">
                <a:solidFill>
                  <a:schemeClr val="bg1"/>
                </a:solidFill>
              </a:rPr>
              <a:t>http://spaceplace.nasa.gov/</a:t>
            </a:r>
            <a:r>
              <a:rPr lang="hr-HR" sz="1600" i="1" dirty="0" err="1">
                <a:solidFill>
                  <a:schemeClr val="bg1"/>
                </a:solidFill>
              </a:rPr>
              <a:t>moon</a:t>
            </a:r>
            <a:r>
              <a:rPr lang="hr-HR" sz="1600" i="1" dirty="0">
                <a:solidFill>
                  <a:schemeClr val="bg1"/>
                </a:solidFill>
              </a:rPr>
              <a:t>-</a:t>
            </a:r>
            <a:r>
              <a:rPr lang="hr-HR" sz="1600" i="1" dirty="0" err="1">
                <a:solidFill>
                  <a:schemeClr val="bg1"/>
                </a:solidFill>
              </a:rPr>
              <a:t>habitat</a:t>
            </a:r>
            <a:r>
              <a:rPr lang="hr-HR" sz="1600" i="1" dirty="0">
                <a:solidFill>
                  <a:schemeClr val="bg1"/>
                </a:solidFill>
              </a:rPr>
              <a:t>/</a:t>
            </a:r>
            <a:r>
              <a:rPr lang="hr-HR" sz="1600" i="1" dirty="0" err="1">
                <a:solidFill>
                  <a:schemeClr val="bg1"/>
                </a:solidFill>
              </a:rPr>
              <a:t>en</a:t>
            </a:r>
            <a:r>
              <a:rPr lang="hr-HR" sz="1600" i="1" dirty="0">
                <a:solidFill>
                  <a:schemeClr val="bg1"/>
                </a:solidFill>
              </a:rPr>
              <a:t>/</a:t>
            </a:r>
          </a:p>
        </p:txBody>
      </p:sp>
    </p:spTree>
    <p:extLst>
      <p:ext uri="{BB962C8B-B14F-4D97-AF65-F5344CB8AC3E}">
        <p14:creationId xmlns:p14="http://schemas.microsoft.com/office/powerpoint/2010/main" val="214989256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uture space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80658" cy="5930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647" y="5216717"/>
            <a:ext cx="6349815" cy="584775"/>
          </a:xfrm>
          <a:prstGeom prst="rect">
            <a:avLst/>
          </a:prstGeom>
        </p:spPr>
        <p:txBody>
          <a:bodyPr wrap="none">
            <a:spAutoFit/>
          </a:bodyPr>
          <a:lstStyle/>
          <a:p>
            <a:r>
              <a:rPr lang="hr-HR" sz="1600" b="1" i="0" dirty="0" smtClean="0">
                <a:solidFill>
                  <a:schemeClr val="bg1"/>
                </a:solidFill>
                <a:effectLst/>
              </a:rPr>
              <a:t>Grad u Svemiru</a:t>
            </a:r>
          </a:p>
          <a:p>
            <a:r>
              <a:rPr lang="hr-HR" sz="1600" i="1" dirty="0" smtClean="0">
                <a:solidFill>
                  <a:schemeClr val="bg1"/>
                </a:solidFill>
              </a:rPr>
              <a:t>http://amazingspacepictures.info/future-space-station.html</a:t>
            </a:r>
            <a:endParaRPr lang="hr-HR" sz="1600" i="1" dirty="0">
              <a:solidFill>
                <a:schemeClr val="bg1"/>
              </a:solidFill>
            </a:endParaRPr>
          </a:p>
        </p:txBody>
      </p:sp>
    </p:spTree>
    <p:extLst>
      <p:ext uri="{BB962C8B-B14F-4D97-AF65-F5344CB8AC3E}">
        <p14:creationId xmlns:p14="http://schemas.microsoft.com/office/powerpoint/2010/main" val="24292626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ordArt 3"/>
          <p:cNvSpPr>
            <a:spLocks noChangeArrowheads="1" noChangeShapeType="1" noTextEdit="1"/>
          </p:cNvSpPr>
          <p:nvPr/>
        </p:nvSpPr>
        <p:spPr bwMode="auto">
          <a:xfrm>
            <a:off x="549067" y="404956"/>
            <a:ext cx="7967114" cy="566200"/>
          </a:xfrm>
          <a:prstGeom prst="rect">
            <a:avLst/>
          </a:prstGeom>
        </p:spPr>
        <p:txBody>
          <a:bodyPr wrap="none" fromWordArt="1">
            <a:prstTxWarp prst="textPlain">
              <a:avLst>
                <a:gd name="adj" fmla="val 50000"/>
              </a:avLst>
            </a:prstTxWarp>
          </a:bodyPr>
          <a:lstStyle/>
          <a:p>
            <a:pPr algn="ctr"/>
            <a:r>
              <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I za kraj, jedna anegdota</a:t>
            </a: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10242" name="Picture 2" descr="Alexander Calandra y la anécdota del barómetro - Smar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33" y="1253921"/>
            <a:ext cx="3189049" cy="44771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61 mètodes per a calcular l’altura d’un edifici – Experimentació lliure"/>
          <p:cNvPicPr>
            <a:picLocks noChangeAspect="1" noChangeArrowheads="1"/>
          </p:cNvPicPr>
          <p:nvPr/>
        </p:nvPicPr>
        <p:blipFill rotWithShape="1">
          <a:blip r:embed="rId4">
            <a:extLst>
              <a:ext uri="{28A0092B-C50C-407E-A947-70E740481C1C}">
                <a14:useLocalDpi xmlns:a14="http://schemas.microsoft.com/office/drawing/2010/main" val="0"/>
              </a:ext>
            </a:extLst>
          </a:blip>
          <a:srcRect b="5837"/>
          <a:stretch/>
        </p:blipFill>
        <p:spPr bwMode="auto">
          <a:xfrm>
            <a:off x="3583782" y="2770636"/>
            <a:ext cx="5360594" cy="31295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76917" y="1139420"/>
            <a:ext cx="5267459" cy="1631216"/>
          </a:xfrm>
          <a:prstGeom prst="rect">
            <a:avLst/>
          </a:prstGeom>
        </p:spPr>
        <p:txBody>
          <a:bodyPr wrap="square">
            <a:spAutoFit/>
          </a:bodyPr>
          <a:lstStyle/>
          <a:p>
            <a:r>
              <a:rPr lang="hr-HR" b="1" dirty="0" err="1" smtClean="0">
                <a:solidFill>
                  <a:srgbClr val="202122"/>
                </a:solidFill>
                <a:latin typeface="Arial" panose="020B0604020202020204" pitchFamily="34" charset="0"/>
              </a:rPr>
              <a:t>Alexander</a:t>
            </a:r>
            <a:r>
              <a:rPr lang="hr-HR" b="1" dirty="0" smtClean="0">
                <a:solidFill>
                  <a:srgbClr val="202122"/>
                </a:solidFill>
                <a:latin typeface="Arial" panose="020B0604020202020204" pitchFamily="34" charset="0"/>
              </a:rPr>
              <a:t> </a:t>
            </a:r>
            <a:r>
              <a:rPr lang="hr-HR" b="1" dirty="0" err="1" smtClean="0">
                <a:solidFill>
                  <a:srgbClr val="202122"/>
                </a:solidFill>
                <a:latin typeface="Arial" panose="020B0604020202020204" pitchFamily="34" charset="0"/>
              </a:rPr>
              <a:t>Calandra</a:t>
            </a:r>
            <a:r>
              <a:rPr lang="hr-HR" b="1" dirty="0" smtClean="0">
                <a:solidFill>
                  <a:srgbClr val="202122"/>
                </a:solidFill>
                <a:latin typeface="Arial" panose="020B0604020202020204" pitchFamily="34" charset="0"/>
              </a:rPr>
              <a:t> </a:t>
            </a:r>
            <a:r>
              <a:rPr lang="hr-HR" dirty="0" smtClean="0">
                <a:solidFill>
                  <a:srgbClr val="202122"/>
                </a:solidFill>
                <a:latin typeface="Arial" panose="020B0604020202020204" pitchFamily="34" charset="0"/>
              </a:rPr>
              <a:t>(1911. - 2006.) bio je znanstvenik (kemičar i fizičar) , pedagog i autor, možda najbolje zapamćen po svojoj kratkoj priči "Anđeli na igli (101 način korištenja barometra)".</a:t>
            </a:r>
            <a:endParaRPr lang="hr-HR" dirty="0"/>
          </a:p>
        </p:txBody>
      </p:sp>
    </p:spTree>
    <p:extLst>
      <p:ext uri="{BB962C8B-B14F-4D97-AF65-F5344CB8AC3E}">
        <p14:creationId xmlns:p14="http://schemas.microsoft.com/office/powerpoint/2010/main" val="139763320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10" t="13449" r="9301" b="12683"/>
          <a:stretch/>
        </p:blipFill>
        <p:spPr bwMode="auto">
          <a:xfrm>
            <a:off x="98929" y="449451"/>
            <a:ext cx="893979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1428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454" t="9280" r="13341" b="12961"/>
          <a:stretch/>
        </p:blipFill>
        <p:spPr bwMode="auto">
          <a:xfrm>
            <a:off x="326164" y="348712"/>
            <a:ext cx="8485321" cy="533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93124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6" t="9884" r="15123" b="11048"/>
          <a:stretch/>
        </p:blipFill>
        <p:spPr bwMode="auto">
          <a:xfrm>
            <a:off x="123985" y="255721"/>
            <a:ext cx="8762331" cy="550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images.clipartpanda.com/stopwatch-clipart-black-and-white-Stopwat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961" y="129341"/>
            <a:ext cx="1555857" cy="1163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1723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836" r="2609"/>
          <a:stretch/>
        </p:blipFill>
        <p:spPr bwMode="auto">
          <a:xfrm>
            <a:off x="247973" y="85241"/>
            <a:ext cx="8756542" cy="568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4603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5122" name="Picture 2" descr="Slikovni rezultat za how pyramids were buil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67" y="838174"/>
            <a:ext cx="8898258" cy="50046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5743576" y="4625814"/>
            <a:ext cx="29686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r-HR" altLang="sr-Latn-RS" dirty="0" smtClean="0"/>
              <a:t>…čak i vanzemaljska tehnologija.</a:t>
            </a:r>
            <a:endParaRPr lang="hr-HR" altLang="sr-Latn-RS" dirty="0"/>
          </a:p>
        </p:txBody>
      </p:sp>
      <p:pic>
        <p:nvPicPr>
          <p:cNvPr id="5124" name="Picture 4" descr="Slikovni rezultat za how pyramids were buil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8" y="1516063"/>
            <a:ext cx="8911747" cy="394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6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562" r="20895" b="6014"/>
          <a:stretch/>
        </p:blipFill>
        <p:spPr bwMode="auto">
          <a:xfrm>
            <a:off x="100737" y="172943"/>
            <a:ext cx="8671304" cy="562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51592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154" t="4283" r="24425" b="5813"/>
          <a:stretch/>
        </p:blipFill>
        <p:spPr bwMode="auto">
          <a:xfrm>
            <a:off x="1001864" y="127221"/>
            <a:ext cx="7418567" cy="57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47784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42" r="13075"/>
          <a:stretch/>
        </p:blipFill>
        <p:spPr bwMode="auto">
          <a:xfrm>
            <a:off x="573439" y="116234"/>
            <a:ext cx="7772398" cy="587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00636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10" t="9665" r="13793" b="7938"/>
          <a:stretch/>
        </p:blipFill>
        <p:spPr bwMode="auto">
          <a:xfrm>
            <a:off x="77490" y="50424"/>
            <a:ext cx="8772041" cy="571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93707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25.media.tumblr.com/tumblr_mdqsky01fk1qbh26io1_1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160" y="204785"/>
            <a:ext cx="4176793" cy="56317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Alen_Clanci\2014 - 11 - Zagreb, Hrvatski graditeljski forum\Nob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947" y="2418380"/>
            <a:ext cx="2364432" cy="2364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4"/>
          <p:cNvSpPr txBox="1">
            <a:spLocks noChangeArrowheads="1"/>
          </p:cNvSpPr>
          <p:nvPr/>
        </p:nvSpPr>
        <p:spPr bwMode="auto">
          <a:xfrm>
            <a:off x="1695638" y="5024708"/>
            <a:ext cx="140138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2"/>
              </a:buClr>
              <a:buSzPct val="70000"/>
              <a:buFont typeface="Wingdings" pitchFamily="2" charset="2"/>
              <a:buChar char="n"/>
              <a:defRPr sz="3000" b="1">
                <a:solidFill>
                  <a:schemeClr val="tx1"/>
                </a:solidFill>
                <a:latin typeface="Calibri" pitchFamily="34" charset="0"/>
              </a:defRPr>
            </a:lvl1pPr>
            <a:lvl2pPr marL="742950" indent="-285750" eaLnBrk="0" hangingPunct="0">
              <a:spcBef>
                <a:spcPct val="20000"/>
              </a:spcBef>
              <a:buClr>
                <a:schemeClr val="accent2"/>
              </a:buClr>
              <a:buSzPct val="70000"/>
              <a:buFont typeface="Wingdings" pitchFamily="2" charset="2"/>
              <a:buChar char="n"/>
              <a:defRPr sz="2600" b="1">
                <a:solidFill>
                  <a:schemeClr val="tx1"/>
                </a:solidFill>
                <a:latin typeface="Calibri" pitchFamily="34" charset="0"/>
              </a:defRPr>
            </a:lvl2pPr>
            <a:lvl3pPr marL="1143000" indent="-228600" eaLnBrk="0" hangingPunct="0">
              <a:spcBef>
                <a:spcPct val="20000"/>
              </a:spcBef>
              <a:buClr>
                <a:schemeClr val="accent2"/>
              </a:buClr>
              <a:buSzPct val="70000"/>
              <a:buFont typeface="Wingdings" pitchFamily="2" charset="2"/>
              <a:buChar char="n"/>
              <a:defRPr sz="2300" b="1">
                <a:solidFill>
                  <a:schemeClr val="tx1"/>
                </a:solidFill>
                <a:latin typeface="Calibri" pitchFamily="34" charset="0"/>
              </a:defRPr>
            </a:lvl3pPr>
            <a:lvl4pPr marL="1600200" indent="-228600" eaLnBrk="0" hangingPunct="0">
              <a:spcBef>
                <a:spcPct val="20000"/>
              </a:spcBef>
              <a:buClr>
                <a:schemeClr val="accent2"/>
              </a:buClr>
              <a:buSzPct val="70000"/>
              <a:buFont typeface="Wingdings" pitchFamily="2" charset="2"/>
              <a:buChar char="n"/>
              <a:defRPr sz="2000" b="1">
                <a:solidFill>
                  <a:schemeClr val="tx1"/>
                </a:solidFill>
                <a:latin typeface="Calibri" pitchFamily="34" charset="0"/>
              </a:defRPr>
            </a:lvl4pPr>
            <a:lvl5pPr marL="2057400" indent="-228600" eaLnBrk="0" hangingPunct="0">
              <a:spcBef>
                <a:spcPct val="25000"/>
              </a:spcBef>
              <a:buClr>
                <a:schemeClr val="accent2"/>
              </a:buClr>
              <a:buSzPct val="70000"/>
              <a:buFont typeface="Wingdings" pitchFamily="2" charset="2"/>
              <a:buChar char="n"/>
              <a:defRPr sz="2000" b="1">
                <a:solidFill>
                  <a:schemeClr val="tx1"/>
                </a:solidFill>
                <a:latin typeface="Calibri" pitchFamily="34" charset="0"/>
              </a:defRPr>
            </a:lvl5pPr>
            <a:lvl6pPr marL="25146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6pPr>
            <a:lvl7pPr marL="29718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7pPr>
            <a:lvl8pPr marL="34290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8pPr>
            <a:lvl9pPr marL="3886200" indent="-228600" eaLnBrk="0" fontAlgn="base" hangingPunct="0">
              <a:spcBef>
                <a:spcPct val="25000"/>
              </a:spcBef>
              <a:spcAft>
                <a:spcPct val="0"/>
              </a:spcAft>
              <a:buClr>
                <a:schemeClr val="accent2"/>
              </a:buClr>
              <a:buSzPct val="70000"/>
              <a:buFont typeface="Wingdings" pitchFamily="2" charset="2"/>
              <a:buChar char="n"/>
              <a:defRPr sz="2000" b="1">
                <a:solidFill>
                  <a:schemeClr val="tx1"/>
                </a:solidFill>
                <a:latin typeface="Calibri" pitchFamily="34" charset="0"/>
              </a:defRPr>
            </a:lvl9pPr>
          </a:lstStyle>
          <a:p>
            <a:pPr algn="ctr" eaLnBrk="1" hangingPunct="1">
              <a:spcBef>
                <a:spcPct val="50000"/>
              </a:spcBef>
              <a:buClrTx/>
              <a:buSzTx/>
              <a:buFontTx/>
              <a:buNone/>
            </a:pPr>
            <a:r>
              <a:rPr lang="hr-HR" altLang="sr-Latn-RS" sz="2000" dirty="0" smtClean="0">
                <a:cs typeface="Times New Roman" pitchFamily="18" charset="0"/>
              </a:rPr>
              <a:t>Za Fiziku</a:t>
            </a:r>
          </a:p>
          <a:p>
            <a:pPr algn="ctr" eaLnBrk="1" hangingPunct="1">
              <a:spcBef>
                <a:spcPct val="50000"/>
              </a:spcBef>
              <a:buClrTx/>
              <a:buSzTx/>
              <a:buFontTx/>
              <a:buNone/>
            </a:pPr>
            <a:r>
              <a:rPr lang="hr-HR" altLang="sr-Latn-RS" sz="2000" dirty="0" smtClean="0">
                <a:cs typeface="Times New Roman" pitchFamily="18" charset="0"/>
              </a:rPr>
              <a:t>1922.</a:t>
            </a:r>
          </a:p>
        </p:txBody>
      </p:sp>
      <p:sp>
        <p:nvSpPr>
          <p:cNvPr id="6" name="WordArt 3"/>
          <p:cNvSpPr>
            <a:spLocks noChangeArrowheads="1" noChangeShapeType="1" noTextEdit="1"/>
          </p:cNvSpPr>
          <p:nvPr/>
        </p:nvSpPr>
        <p:spPr bwMode="auto">
          <a:xfrm>
            <a:off x="516870" y="553791"/>
            <a:ext cx="3778234" cy="1307205"/>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Taj student je bio</a:t>
            </a: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p>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Niels Bohr</a:t>
            </a:r>
            <a:endParaRPr lang="pl-PL"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spTree>
    <p:extLst>
      <p:ext uri="{BB962C8B-B14F-4D97-AF65-F5344CB8AC3E}">
        <p14:creationId xmlns:p14="http://schemas.microsoft.com/office/powerpoint/2010/main" val="259865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1255363" y="253607"/>
            <a:ext cx="6354305" cy="452832"/>
          </a:xfrm>
          <a:prstGeom prst="rect">
            <a:avLst/>
          </a:prstGeom>
        </p:spPr>
        <p:txBody>
          <a:bodyPr wrap="none" fromWordArt="1">
            <a:prstTxWarp prst="textPlain">
              <a:avLst>
                <a:gd name="adj" fmla="val 50000"/>
              </a:avLst>
            </a:prstTxWarp>
          </a:bodyPr>
          <a:lstStyle/>
          <a:p>
            <a:pPr algn="ctr"/>
            <a:r>
              <a:rPr lang="pl-PL"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Umjesto zaključka</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7170" name="Picture 2" descr="Slikovni rezultat za construction on Ma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857492"/>
            <a:ext cx="8877300" cy="49911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476" y="896365"/>
            <a:ext cx="8799647" cy="400110"/>
          </a:xfrm>
          <a:prstGeom prst="rect">
            <a:avLst/>
          </a:prstGeom>
        </p:spPr>
        <p:txBody>
          <a:bodyPr wrap="square">
            <a:spAutoFit/>
          </a:bodyPr>
          <a:lstStyle/>
          <a:p>
            <a:r>
              <a:rPr lang="hr-HR" dirty="0">
                <a:solidFill>
                  <a:srgbClr val="000066"/>
                </a:solidFill>
                <a:latin typeface="Verdana" panose="020B0604030504040204" pitchFamily="34" charset="0"/>
                <a:ea typeface="Verdana" panose="020B0604030504040204" pitchFamily="34" charset="0"/>
                <a:cs typeface="Verdana" panose="020B0604030504040204" pitchFamily="34" charset="0"/>
              </a:rPr>
              <a:t>Inženjeri su još uvijek tu, ali im se priroda posla malo promijenila.</a:t>
            </a:r>
          </a:p>
        </p:txBody>
      </p:sp>
    </p:spTree>
    <p:extLst>
      <p:ext uri="{BB962C8B-B14F-4D97-AF65-F5344CB8AC3E}">
        <p14:creationId xmlns:p14="http://schemas.microsoft.com/office/powerpoint/2010/main" val="1382959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3074" name="Picture 2" descr="Slikovni rezultat za construction of pyramids in ancient egypt"/>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14399" y="838608"/>
            <a:ext cx="7069161" cy="49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4207789" y="3646488"/>
            <a:ext cx="441362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vi-VN" altLang="sr-Latn-RS" dirty="0"/>
              <a:t>Svi imaju svoju teoriju, a mi još uvijek nismo bliže odgovoru nego što je bio Herodot koji je prvi, u 5. stoljeću prije Krista, u svom djelu „Povijest, knjiga II“, prvi pokušao opisati način gradnje ovih velebnih objekata.</a:t>
            </a:r>
            <a:endParaRPr lang="hr-HR" altLang="sr-Latn-RS" dirty="0"/>
          </a:p>
        </p:txBody>
      </p:sp>
    </p:spTree>
    <p:extLst>
      <p:ext uri="{BB962C8B-B14F-4D97-AF65-F5344CB8AC3E}">
        <p14:creationId xmlns:p14="http://schemas.microsoft.com/office/powerpoint/2010/main" val="2414006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3"/>
          <p:cNvSpPr>
            <a:spLocks noChangeArrowheads="1" noChangeShapeType="1" noTextEdit="1"/>
          </p:cNvSpPr>
          <p:nvPr/>
        </p:nvSpPr>
        <p:spPr bwMode="auto">
          <a:xfrm>
            <a:off x="658678" y="253607"/>
            <a:ext cx="7563173" cy="452832"/>
          </a:xfrm>
          <a:prstGeom prst="rect">
            <a:avLst/>
          </a:prstGeom>
        </p:spPr>
        <p:txBody>
          <a:bodyPr wrap="none" fromWordArt="1">
            <a:prstTxWarp prst="textPlain">
              <a:avLst>
                <a:gd name="adj" fmla="val 50000"/>
              </a:avLst>
            </a:prstTxWarp>
          </a:bodyPr>
          <a:lstStyle/>
          <a:p>
            <a:pPr algn="ct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Kako</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su radili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naši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a:t>
            </a:r>
            <a:r>
              <a:rPr lang="it-IT" sz="2400" kern="10" dirty="0" err="1">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davni</a:t>
            </a:r>
            <a:r>
              <a:rPr lang="it-IT" sz="2400" kern="10" dirty="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 preci</a:t>
            </a:r>
            <a:r>
              <a:rPr lang="hr-HR"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rPr>
              <a:t>…</a:t>
            </a:r>
            <a:endParaRPr lang="en-US" sz="2400" kern="10" dirty="0" smtClean="0">
              <a:ln w="12700">
                <a:solidFill>
                  <a:srgbClr val="800000"/>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6147" name="Picture 3" descr="http://www.oocities.org/unforbidden_geology/coring_drill_used_in_the_rock_cutting_experiment.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8588" y="968644"/>
            <a:ext cx="4699643" cy="449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Slikovni rezultat za stonemasons tools in ancient egypt"/>
          <p:cNvPicPr>
            <a:picLocks noChangeAspect="1" noChangeArrowheads="1"/>
          </p:cNvPicPr>
          <p:nvPr/>
        </p:nvPicPr>
        <p:blipFill rotWithShape="1">
          <a:blip r:embed="rId5" r:link="rId6">
            <a:extLst>
              <a:ext uri="{28A0092B-C50C-407E-A947-70E740481C1C}">
                <a14:useLocalDpi xmlns:a14="http://schemas.microsoft.com/office/drawing/2010/main" val="0"/>
              </a:ext>
            </a:extLst>
          </a:blip>
          <a:srcRect b="13673"/>
          <a:stretch/>
        </p:blipFill>
        <p:spPr bwMode="auto">
          <a:xfrm>
            <a:off x="3155501" y="4412773"/>
            <a:ext cx="2036431" cy="135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C:\Alen_Clanci\2017 - 12 - HGF Zagreb\Slike\Egyptian_stone maaso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5592" y="3197655"/>
            <a:ext cx="3809295" cy="27711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4556501" y="790414"/>
            <a:ext cx="45255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r-HR" altLang="sr-Latn-RS" dirty="0" smtClean="0"/>
              <a:t>O</a:t>
            </a:r>
            <a:r>
              <a:rPr lang="vi-VN" altLang="sr-Latn-RS" dirty="0" smtClean="0"/>
              <a:t>staje </a:t>
            </a:r>
            <a:r>
              <a:rPr lang="vi-VN" altLang="sr-Latn-RS" dirty="0"/>
              <a:t>otvoreno pitanje kako su drevni Egipćani, kako je kultura sa tako primitivnom tehnologijom – bez kotača, sa samo kamenim, drvenim i bakrenim alatom, izgradila takve građevine koje nisu samo ogromne, već i nevjerojatno precizne.</a:t>
            </a:r>
            <a:endParaRPr lang="hr-HR" altLang="sr-Latn-RS" dirty="0"/>
          </a:p>
        </p:txBody>
      </p:sp>
    </p:spTree>
    <p:extLst>
      <p:ext uri="{BB962C8B-B14F-4D97-AF65-F5344CB8AC3E}">
        <p14:creationId xmlns:p14="http://schemas.microsoft.com/office/powerpoint/2010/main" val="516736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16651</TotalTime>
  <Words>2528</Words>
  <Application>Microsoft Office PowerPoint</Application>
  <PresentationFormat>On-screen Show (4:3)</PresentationFormat>
  <Paragraphs>197</Paragraphs>
  <Slides>75</Slides>
  <Notes>40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5" baseType="lpstr">
      <vt:lpstr>Arial</vt:lpstr>
      <vt:lpstr>Arial Black</vt:lpstr>
      <vt:lpstr>Calibri</vt:lpstr>
      <vt:lpstr>Roboto</vt:lpstr>
      <vt:lpstr>Tahoma</vt:lpstr>
      <vt:lpstr>Times New Roman</vt:lpstr>
      <vt:lpstr>Verdana</vt:lpstr>
      <vt:lpstr>Wingdings</vt:lpstr>
      <vt:lpstr>Blends</vt:lpstr>
      <vt:lpstr>Equation</vt:lpstr>
      <vt:lpstr>DANI ALUMNIJA FGAG MOSTAR 2025  Gdje je nestao inženjer?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GAF Split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Numerical model for composite structures</dc:title>
  <dc:creator>Alen Harapin</dc:creator>
  <cp:lastModifiedBy>Alen Harapin</cp:lastModifiedBy>
  <cp:revision>2696</cp:revision>
  <cp:lastPrinted>2025-11-10T12:51:48Z</cp:lastPrinted>
  <dcterms:created xsi:type="dcterms:W3CDTF">2004-10-17T09:19:54Z</dcterms:created>
  <dcterms:modified xsi:type="dcterms:W3CDTF">2025-11-13T07:13:27Z</dcterms:modified>
  <cp:category>Scientist</cp:category>
</cp:coreProperties>
</file>